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handoutMasterIdLst>
    <p:handoutMasterId r:id="rId86"/>
  </p:handoutMasterIdLst>
  <p:sldIdLst>
    <p:sldId id="256" r:id="rId2"/>
    <p:sldId id="348" r:id="rId3"/>
    <p:sldId id="310" r:id="rId4"/>
    <p:sldId id="311" r:id="rId5"/>
    <p:sldId id="391" r:id="rId6"/>
    <p:sldId id="349" r:id="rId7"/>
    <p:sldId id="383" r:id="rId8"/>
    <p:sldId id="384" r:id="rId9"/>
    <p:sldId id="282" r:id="rId10"/>
    <p:sldId id="291" r:id="rId11"/>
    <p:sldId id="365" r:id="rId12"/>
    <p:sldId id="366" r:id="rId13"/>
    <p:sldId id="367" r:id="rId14"/>
    <p:sldId id="350" r:id="rId15"/>
    <p:sldId id="337" r:id="rId16"/>
    <p:sldId id="368" r:id="rId17"/>
    <p:sldId id="369" r:id="rId18"/>
    <p:sldId id="370" r:id="rId19"/>
    <p:sldId id="371" r:id="rId20"/>
    <p:sldId id="372" r:id="rId21"/>
    <p:sldId id="379" r:id="rId22"/>
    <p:sldId id="380" r:id="rId23"/>
    <p:sldId id="381" r:id="rId24"/>
    <p:sldId id="382" r:id="rId25"/>
    <p:sldId id="351" r:id="rId26"/>
    <p:sldId id="388" r:id="rId27"/>
    <p:sldId id="389" r:id="rId28"/>
    <p:sldId id="390" r:id="rId29"/>
    <p:sldId id="392" r:id="rId30"/>
    <p:sldId id="393" r:id="rId31"/>
    <p:sldId id="352" r:id="rId32"/>
    <p:sldId id="361" r:id="rId33"/>
    <p:sldId id="362" r:id="rId34"/>
    <p:sldId id="363" r:id="rId35"/>
    <p:sldId id="364" r:id="rId36"/>
    <p:sldId id="353" r:id="rId37"/>
    <p:sldId id="356" r:id="rId38"/>
    <p:sldId id="357" r:id="rId39"/>
    <p:sldId id="358" r:id="rId40"/>
    <p:sldId id="359" r:id="rId41"/>
    <p:sldId id="360" r:id="rId42"/>
    <p:sldId id="375" r:id="rId43"/>
    <p:sldId id="376" r:id="rId44"/>
    <p:sldId id="377" r:id="rId45"/>
    <p:sldId id="378" r:id="rId46"/>
    <p:sldId id="354" r:id="rId47"/>
    <p:sldId id="373" r:id="rId48"/>
    <p:sldId id="374" r:id="rId49"/>
    <p:sldId id="355" r:id="rId50"/>
    <p:sldId id="385" r:id="rId51"/>
    <p:sldId id="386" r:id="rId52"/>
    <p:sldId id="387" r:id="rId53"/>
    <p:sldId id="299" r:id="rId54"/>
    <p:sldId id="269" r:id="rId55"/>
    <p:sldId id="266" r:id="rId56"/>
    <p:sldId id="333" r:id="rId57"/>
    <p:sldId id="280" r:id="rId58"/>
    <p:sldId id="305" r:id="rId59"/>
    <p:sldId id="290" r:id="rId60"/>
    <p:sldId id="304" r:id="rId61"/>
    <p:sldId id="336" r:id="rId62"/>
    <p:sldId id="285" r:id="rId63"/>
    <p:sldId id="294" r:id="rId64"/>
    <p:sldId id="283" r:id="rId65"/>
    <p:sldId id="263" r:id="rId66"/>
    <p:sldId id="306" r:id="rId67"/>
    <p:sldId id="296" r:id="rId68"/>
    <p:sldId id="262" r:id="rId69"/>
    <p:sldId id="298" r:id="rId70"/>
    <p:sldId id="300" r:id="rId71"/>
    <p:sldId id="264" r:id="rId72"/>
    <p:sldId id="301" r:id="rId73"/>
    <p:sldId id="331" r:id="rId74"/>
    <p:sldId id="268" r:id="rId75"/>
    <p:sldId id="272" r:id="rId76"/>
    <p:sldId id="274" r:id="rId77"/>
    <p:sldId id="332" r:id="rId78"/>
    <p:sldId id="279" r:id="rId79"/>
    <p:sldId id="339" r:id="rId80"/>
    <p:sldId id="340" r:id="rId81"/>
    <p:sldId id="341" r:id="rId82"/>
    <p:sldId id="342" r:id="rId83"/>
    <p:sldId id="343" r:id="rId84"/>
    <p:sldId id="344" r:id="rId85"/>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37" autoAdjust="0"/>
  </p:normalViewPr>
  <p:slideViewPr>
    <p:cSldViewPr>
      <p:cViewPr>
        <p:scale>
          <a:sx n="107" d="100"/>
          <a:sy n="107" d="100"/>
        </p:scale>
        <p:origin x="-1734" y="174"/>
      </p:cViewPr>
      <p:guideLst>
        <p:guide orient="horz" pos="2160"/>
        <p:guide pos="2880"/>
      </p:guideLst>
    </p:cSldViewPr>
  </p:slideViewPr>
  <p:outlineViewPr>
    <p:cViewPr>
      <p:scale>
        <a:sx n="33" d="100"/>
        <a:sy n="33" d="100"/>
      </p:scale>
      <p:origin x="0" y="2766"/>
    </p:cViewPr>
  </p:outlineViewPr>
  <p:notesTextViewPr>
    <p:cViewPr>
      <p:scale>
        <a:sx n="100" d="100"/>
        <a:sy n="100" d="100"/>
      </p:scale>
      <p:origin x="0" y="0"/>
    </p:cViewPr>
  </p:notesTextViewPr>
  <p:sorterViewPr>
    <p:cViewPr>
      <p:scale>
        <a:sx n="66" d="100"/>
        <a:sy n="66" d="100"/>
      </p:scale>
      <p:origin x="0" y="3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13763" cy="46204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4579" name="Rectangle 3"/>
          <p:cNvSpPr>
            <a:spLocks noGrp="1" noChangeArrowheads="1"/>
          </p:cNvSpPr>
          <p:nvPr>
            <p:ph type="dt" sz="quarter" idx="1"/>
          </p:nvPr>
        </p:nvSpPr>
        <p:spPr bwMode="auto">
          <a:xfrm>
            <a:off x="3939466" y="0"/>
            <a:ext cx="3013763" cy="46204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ChangeArrowheads="1"/>
          </p:cNvSpPr>
          <p:nvPr>
            <p:ph type="ftr" sz="quarter" idx="2"/>
          </p:nvPr>
        </p:nvSpPr>
        <p:spPr bwMode="auto">
          <a:xfrm>
            <a:off x="0" y="8777192"/>
            <a:ext cx="3013763" cy="46204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4581" name="Rectangle 5"/>
          <p:cNvSpPr>
            <a:spLocks noGrp="1" noChangeArrowheads="1"/>
          </p:cNvSpPr>
          <p:nvPr>
            <p:ph type="sldNum" sz="quarter" idx="3"/>
          </p:nvPr>
        </p:nvSpPr>
        <p:spPr bwMode="auto">
          <a:xfrm>
            <a:off x="3939466" y="8777192"/>
            <a:ext cx="3013763" cy="46204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eaLnBrk="1" hangingPunct="1">
              <a:defRPr sz="1200" smtClean="0">
                <a:latin typeface="Arial" charset="0"/>
              </a:defRPr>
            </a:lvl1pPr>
          </a:lstStyle>
          <a:p>
            <a:pPr>
              <a:defRPr/>
            </a:pPr>
            <a:fld id="{A4D452E6-2674-40B1-B90F-740FFF0536E8}" type="slidenum">
              <a:rPr lang="en-US"/>
              <a:pPr>
                <a:defRPr/>
              </a:pPr>
              <a:t>‹#›</a:t>
            </a:fld>
            <a:endParaRPr lang="en-US"/>
          </a:p>
        </p:txBody>
      </p:sp>
    </p:spTree>
    <p:extLst>
      <p:ext uri="{BB962C8B-B14F-4D97-AF65-F5344CB8AC3E}">
        <p14:creationId xmlns:p14="http://schemas.microsoft.com/office/powerpoint/2010/main" val="27918491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728B23-7C0C-4D8B-91E8-CFC033DB28BB}" type="slidenum">
              <a:rPr lang="en-US" smtClean="0"/>
              <a:pPr>
                <a:defRPr/>
              </a:pPr>
              <a:t>‹#›</a:t>
            </a:fld>
            <a:endParaRPr lang="en-US"/>
          </a:p>
        </p:txBody>
      </p:sp>
    </p:spTree>
    <p:extLst>
      <p:ext uri="{BB962C8B-B14F-4D97-AF65-F5344CB8AC3E}">
        <p14:creationId xmlns:p14="http://schemas.microsoft.com/office/powerpoint/2010/main" val="241144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75F14F-0F43-44FA-8E43-E987C7DB7FDA}" type="slidenum">
              <a:rPr lang="en-US" smtClean="0"/>
              <a:pPr>
                <a:defRPr/>
              </a:pPr>
              <a:t>‹#›</a:t>
            </a:fld>
            <a:endParaRPr lang="en-US"/>
          </a:p>
        </p:txBody>
      </p:sp>
    </p:spTree>
    <p:extLst>
      <p:ext uri="{BB962C8B-B14F-4D97-AF65-F5344CB8AC3E}">
        <p14:creationId xmlns:p14="http://schemas.microsoft.com/office/powerpoint/2010/main" val="352806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58DA5B-1078-4650-9919-3877BE40E06B}" type="slidenum">
              <a:rPr lang="en-US" smtClean="0"/>
              <a:pPr>
                <a:defRPr/>
              </a:pPr>
              <a:t>‹#›</a:t>
            </a:fld>
            <a:endParaRPr lang="en-US"/>
          </a:p>
        </p:txBody>
      </p:sp>
    </p:spTree>
    <p:extLst>
      <p:ext uri="{BB962C8B-B14F-4D97-AF65-F5344CB8AC3E}">
        <p14:creationId xmlns:p14="http://schemas.microsoft.com/office/powerpoint/2010/main" val="295391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3900"/>
          </a:xfrm>
        </p:spPr>
        <p:txBody>
          <a:bodyPr/>
          <a:lstStyle/>
          <a:p>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83427235-6450-4E74-B52A-9C9CECD80A34}" type="slidenum">
              <a:rPr lang="en-US"/>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p>
        </p:txBody>
      </p:sp>
    </p:spTree>
    <p:extLst>
      <p:ext uri="{BB962C8B-B14F-4D97-AF65-F5344CB8AC3E}">
        <p14:creationId xmlns:p14="http://schemas.microsoft.com/office/powerpoint/2010/main" val="151756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BED79D6E-6C70-4921-AFA4-63F8F1244B4F}"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843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EEE93B-5963-486B-9D34-A2D0B76837B4}" type="slidenum">
              <a:rPr lang="en-US" smtClean="0"/>
              <a:pPr>
                <a:defRPr/>
              </a:pPr>
              <a:t>‹#›</a:t>
            </a:fld>
            <a:endParaRPr lang="en-US"/>
          </a:p>
        </p:txBody>
      </p:sp>
    </p:spTree>
    <p:extLst>
      <p:ext uri="{BB962C8B-B14F-4D97-AF65-F5344CB8AC3E}">
        <p14:creationId xmlns:p14="http://schemas.microsoft.com/office/powerpoint/2010/main" val="309871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78C835-D3E9-4992-B6C2-0587647BD956}" type="slidenum">
              <a:rPr lang="en-US" smtClean="0"/>
              <a:pPr>
                <a:defRPr/>
              </a:pPr>
              <a:t>‹#›</a:t>
            </a:fld>
            <a:endParaRPr lang="en-US"/>
          </a:p>
        </p:txBody>
      </p:sp>
    </p:spTree>
    <p:extLst>
      <p:ext uri="{BB962C8B-B14F-4D97-AF65-F5344CB8AC3E}">
        <p14:creationId xmlns:p14="http://schemas.microsoft.com/office/powerpoint/2010/main" val="287532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3B7134-29BB-441B-A69E-3C437234CE29}" type="slidenum">
              <a:rPr lang="en-US" smtClean="0"/>
              <a:pPr>
                <a:defRPr/>
              </a:pPr>
              <a:t>‹#›</a:t>
            </a:fld>
            <a:endParaRPr lang="en-US"/>
          </a:p>
        </p:txBody>
      </p:sp>
    </p:spTree>
    <p:extLst>
      <p:ext uri="{BB962C8B-B14F-4D97-AF65-F5344CB8AC3E}">
        <p14:creationId xmlns:p14="http://schemas.microsoft.com/office/powerpoint/2010/main" val="329947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631107C-934F-4BED-ABAF-36A8769D913B}" type="slidenum">
              <a:rPr lang="en-US" smtClean="0"/>
              <a:pPr>
                <a:defRPr/>
              </a:pPr>
              <a:t>‹#›</a:t>
            </a:fld>
            <a:endParaRPr lang="en-US"/>
          </a:p>
        </p:txBody>
      </p:sp>
    </p:spTree>
    <p:extLst>
      <p:ext uri="{BB962C8B-B14F-4D97-AF65-F5344CB8AC3E}">
        <p14:creationId xmlns:p14="http://schemas.microsoft.com/office/powerpoint/2010/main" val="61115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8C05DA-2991-4E0A-BAD6-4DF32DB2EAC3}" type="slidenum">
              <a:rPr lang="en-US" smtClean="0"/>
              <a:pPr>
                <a:defRPr/>
              </a:pPr>
              <a:t>‹#›</a:t>
            </a:fld>
            <a:endParaRPr lang="en-US"/>
          </a:p>
        </p:txBody>
      </p:sp>
    </p:spTree>
    <p:extLst>
      <p:ext uri="{BB962C8B-B14F-4D97-AF65-F5344CB8AC3E}">
        <p14:creationId xmlns:p14="http://schemas.microsoft.com/office/powerpoint/2010/main" val="175782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6E45900-3FE3-4601-A2BE-9CF4F3A40807}" type="slidenum">
              <a:rPr lang="en-US" smtClean="0"/>
              <a:pPr>
                <a:defRPr/>
              </a:pPr>
              <a:t>‹#›</a:t>
            </a:fld>
            <a:endParaRPr lang="en-US"/>
          </a:p>
        </p:txBody>
      </p:sp>
    </p:spTree>
    <p:extLst>
      <p:ext uri="{BB962C8B-B14F-4D97-AF65-F5344CB8AC3E}">
        <p14:creationId xmlns:p14="http://schemas.microsoft.com/office/powerpoint/2010/main" val="27474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B8579E-C60F-450E-A5BA-254805896716}" type="slidenum">
              <a:rPr lang="en-US" smtClean="0"/>
              <a:pPr>
                <a:defRPr/>
              </a:pPr>
              <a:t>‹#›</a:t>
            </a:fld>
            <a:endParaRPr lang="en-US"/>
          </a:p>
        </p:txBody>
      </p:sp>
    </p:spTree>
    <p:extLst>
      <p:ext uri="{BB962C8B-B14F-4D97-AF65-F5344CB8AC3E}">
        <p14:creationId xmlns:p14="http://schemas.microsoft.com/office/powerpoint/2010/main" val="95526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8A4BB88-AFB4-4A0A-9C3B-DE532807C04E}" type="slidenum">
              <a:rPr lang="en-US" smtClean="0"/>
              <a:pPr>
                <a:defRPr/>
              </a:pPr>
              <a:t>‹#›</a:t>
            </a:fld>
            <a:endParaRPr lang="en-US"/>
          </a:p>
        </p:txBody>
      </p:sp>
    </p:spTree>
    <p:extLst>
      <p:ext uri="{BB962C8B-B14F-4D97-AF65-F5344CB8AC3E}">
        <p14:creationId xmlns:p14="http://schemas.microsoft.com/office/powerpoint/2010/main" val="3508550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EBC499-34EB-4C48-80BA-714459A2880E}" type="slidenum">
              <a:rPr lang="en-US" smtClean="0"/>
              <a:pPr>
                <a:defRPr/>
              </a:pPr>
              <a:t>‹#›</a:t>
            </a:fld>
            <a:endParaRPr lang="en-US"/>
          </a:p>
        </p:txBody>
      </p:sp>
    </p:spTree>
    <p:extLst>
      <p:ext uri="{BB962C8B-B14F-4D97-AF65-F5344CB8AC3E}">
        <p14:creationId xmlns:p14="http://schemas.microsoft.com/office/powerpoint/2010/main" val="7782288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package" Target="../embeddings/Word_2007_Document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hyperlink" Target="http://www.education.vic.gov.au/school/teachers/teachingresources/discipline/maths/continuum/Pages/pythag575.aspx"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8</a:t>
            </a:r>
            <a:r>
              <a:rPr lang="en-US" baseline="30000" dirty="0" smtClean="0"/>
              <a:t>th</a:t>
            </a:r>
            <a:r>
              <a:rPr lang="en-US" dirty="0" smtClean="0"/>
              <a:t> Grade CRCT 2013</a:t>
            </a:r>
          </a:p>
        </p:txBody>
      </p:sp>
      <p:sp>
        <p:nvSpPr>
          <p:cNvPr id="2051" name="Rectangle 3"/>
          <p:cNvSpPr>
            <a:spLocks noGrp="1" noChangeArrowheads="1"/>
          </p:cNvSpPr>
          <p:nvPr>
            <p:ph type="subTitle" idx="1"/>
          </p:nvPr>
        </p:nvSpPr>
        <p:spPr/>
        <p:txBody>
          <a:bodyPr/>
          <a:lstStyle/>
          <a:p>
            <a:pPr eaLnBrk="1" hangingPunct="1">
              <a:defRPr/>
            </a:pPr>
            <a:r>
              <a:rPr lang="en-US" dirty="0" smtClean="0"/>
              <a:t>Level 1 Concepts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6296416"/>
              </p:ext>
            </p:extLst>
          </p:nvPr>
        </p:nvGraphicFramePr>
        <p:xfrm>
          <a:off x="838200" y="1905000"/>
          <a:ext cx="7543800" cy="4260877"/>
        </p:xfrm>
        <a:graphic>
          <a:graphicData uri="http://schemas.openxmlformats.org/drawingml/2006/table">
            <a:tbl>
              <a:tblPr firstRow="1" firstCol="1" lastRow="1" lastCol="1" bandRow="1" bandCol="1">
                <a:tableStyleId>{5C22544A-7EE6-4342-B048-85BDC9FD1C3A}</a:tableStyleId>
              </a:tblPr>
              <a:tblGrid>
                <a:gridCol w="1693244"/>
                <a:gridCol w="5850556"/>
              </a:tblGrid>
              <a:tr h="488887">
                <a:tc>
                  <a:txBody>
                    <a:bodyPr/>
                    <a:lstStyle/>
                    <a:p>
                      <a:pPr marL="0" marR="0" algn="ctr">
                        <a:lnSpc>
                          <a:spcPts val="1450"/>
                        </a:lnSpc>
                        <a:spcBef>
                          <a:spcPts val="0"/>
                        </a:spcBef>
                        <a:spcAft>
                          <a:spcPts val="0"/>
                        </a:spcAft>
                      </a:pPr>
                      <a:r>
                        <a:rPr lang="en-US" sz="1800" dirty="0">
                          <a:effectLst/>
                        </a:rPr>
                        <a:t>Transformation</a:t>
                      </a:r>
                      <a:endParaRPr lang="en-US" sz="1800" dirty="0">
                        <a:effectLst/>
                        <a:latin typeface="Arial"/>
                        <a:ea typeface="Times New Roman"/>
                        <a:cs typeface="Times New Roman"/>
                      </a:endParaRPr>
                    </a:p>
                  </a:txBody>
                  <a:tcPr marL="68580" marR="68580" marT="38100" marB="38100"/>
                </a:tc>
                <a:tc>
                  <a:txBody>
                    <a:bodyPr/>
                    <a:lstStyle/>
                    <a:p>
                      <a:pPr marL="0" marR="0" algn="ctr">
                        <a:lnSpc>
                          <a:spcPts val="1450"/>
                        </a:lnSpc>
                        <a:spcBef>
                          <a:spcPts val="0"/>
                        </a:spcBef>
                        <a:spcAft>
                          <a:spcPts val="0"/>
                        </a:spcAft>
                      </a:pPr>
                      <a:r>
                        <a:rPr lang="en-US" sz="1800">
                          <a:effectLst/>
                        </a:rPr>
                        <a:t>Coordinate Mapping</a:t>
                      </a:r>
                      <a:endParaRPr lang="en-US" sz="1800">
                        <a:effectLst/>
                        <a:latin typeface="Arial"/>
                        <a:ea typeface="Times New Roman"/>
                        <a:cs typeface="Times New Roman"/>
                      </a:endParaRPr>
                    </a:p>
                  </a:txBody>
                  <a:tcPr marL="68580" marR="68580" marT="38100" marB="38100"/>
                </a:tc>
              </a:tr>
              <a:tr h="849689">
                <a:tc>
                  <a:txBody>
                    <a:bodyPr/>
                    <a:lstStyle/>
                    <a:p>
                      <a:pPr marL="0" marR="0">
                        <a:lnSpc>
                          <a:spcPts val="1450"/>
                        </a:lnSpc>
                        <a:spcBef>
                          <a:spcPts val="0"/>
                        </a:spcBef>
                        <a:spcAft>
                          <a:spcPts val="0"/>
                        </a:spcAft>
                      </a:pPr>
                      <a:r>
                        <a:rPr lang="en-US" sz="1800" dirty="0">
                          <a:effectLst/>
                        </a:rPr>
                        <a:t>Translation </a:t>
                      </a:r>
                      <a:endParaRPr lang="en-US" sz="1800" dirty="0">
                        <a:effectLst/>
                        <a:latin typeface="Arial"/>
                        <a:ea typeface="Times New Roman"/>
                        <a:cs typeface="Times New Roman"/>
                      </a:endParaRPr>
                    </a:p>
                  </a:txBody>
                  <a:tcPr marL="68580" marR="68580" marT="38100" marB="38100"/>
                </a:tc>
                <a:tc>
                  <a:txBody>
                    <a:bodyPr/>
                    <a:lstStyle/>
                    <a:p>
                      <a:pPr marL="0" marR="0">
                        <a:lnSpc>
                          <a:spcPts val="1450"/>
                        </a:lnSpc>
                        <a:spcBef>
                          <a:spcPts val="0"/>
                        </a:spcBef>
                        <a:spcAft>
                          <a:spcPts val="0"/>
                        </a:spcAft>
                      </a:pPr>
                      <a:r>
                        <a:rPr lang="en-US" sz="1800" dirty="0">
                          <a:effectLst/>
                        </a:rPr>
                        <a:t>(x, y) </a:t>
                      </a:r>
                      <a:r>
                        <a:rPr lang="en-US" sz="1800" dirty="0">
                          <a:effectLst/>
                          <a:sym typeface="Symbol"/>
                        </a:rPr>
                        <a:t></a:t>
                      </a:r>
                      <a:r>
                        <a:rPr lang="en-US" sz="1800" dirty="0">
                          <a:effectLst/>
                        </a:rPr>
                        <a:t> (x + a, y + b) translates left or right a units </a:t>
                      </a:r>
                      <a:br>
                        <a:rPr lang="en-US" sz="1800" dirty="0">
                          <a:effectLst/>
                        </a:rPr>
                      </a:br>
                      <a:r>
                        <a:rPr lang="en-US" sz="1800" dirty="0">
                          <a:effectLst/>
                        </a:rPr>
                        <a:t>and up or down b units</a:t>
                      </a:r>
                      <a:endParaRPr lang="en-US" sz="1800" dirty="0">
                        <a:effectLst/>
                        <a:latin typeface="Arial"/>
                        <a:ea typeface="Times New Roman"/>
                        <a:cs typeface="Times New Roman"/>
                      </a:endParaRPr>
                    </a:p>
                  </a:txBody>
                  <a:tcPr marL="68580" marR="68580" marT="38100" marB="38100"/>
                </a:tc>
              </a:tr>
              <a:tr h="848967">
                <a:tc>
                  <a:txBody>
                    <a:bodyPr/>
                    <a:lstStyle/>
                    <a:p>
                      <a:pPr marL="0" marR="0">
                        <a:lnSpc>
                          <a:spcPts val="1450"/>
                        </a:lnSpc>
                        <a:spcBef>
                          <a:spcPts val="0"/>
                        </a:spcBef>
                        <a:spcAft>
                          <a:spcPts val="0"/>
                        </a:spcAft>
                      </a:pPr>
                      <a:r>
                        <a:rPr lang="en-US" sz="1800">
                          <a:effectLst/>
                        </a:rPr>
                        <a:t>Reflection</a:t>
                      </a:r>
                      <a:endParaRPr lang="en-US" sz="1800">
                        <a:effectLst/>
                        <a:latin typeface="Arial"/>
                        <a:ea typeface="Times New Roman"/>
                        <a:cs typeface="Times New Roman"/>
                      </a:endParaRPr>
                    </a:p>
                  </a:txBody>
                  <a:tcPr marL="68580" marR="68580" marT="38100" marB="38100"/>
                </a:tc>
                <a:tc>
                  <a:txBody>
                    <a:bodyPr/>
                    <a:lstStyle/>
                    <a:p>
                      <a:pPr marL="0" marR="0">
                        <a:lnSpc>
                          <a:spcPts val="1450"/>
                        </a:lnSpc>
                        <a:spcBef>
                          <a:spcPts val="0"/>
                        </a:spcBef>
                        <a:spcAft>
                          <a:spcPts val="0"/>
                        </a:spcAft>
                      </a:pPr>
                      <a:r>
                        <a:rPr lang="en-US" sz="1800" dirty="0">
                          <a:effectLst/>
                        </a:rPr>
                        <a:t>(x, y) </a:t>
                      </a:r>
                      <a:r>
                        <a:rPr lang="en-US" sz="1800" dirty="0">
                          <a:effectLst/>
                          <a:sym typeface="Symbol"/>
                        </a:rPr>
                        <a:t></a:t>
                      </a:r>
                      <a:r>
                        <a:rPr lang="en-US" sz="1800" dirty="0">
                          <a:effectLst/>
                        </a:rPr>
                        <a:t> (</a:t>
                      </a:r>
                      <a:r>
                        <a:rPr lang="en-US" sz="1800" dirty="0">
                          <a:effectLst/>
                          <a:sym typeface="Symbol"/>
                        </a:rPr>
                        <a:t></a:t>
                      </a:r>
                      <a:r>
                        <a:rPr lang="en-US" sz="1800" dirty="0">
                          <a:effectLst/>
                        </a:rPr>
                        <a:t>x, y) reflects across the y-axis</a:t>
                      </a:r>
                    </a:p>
                    <a:p>
                      <a:pPr marL="0" marR="0">
                        <a:lnSpc>
                          <a:spcPts val="1450"/>
                        </a:lnSpc>
                        <a:spcBef>
                          <a:spcPts val="0"/>
                        </a:spcBef>
                        <a:spcAft>
                          <a:spcPts val="0"/>
                        </a:spcAft>
                      </a:pPr>
                      <a:r>
                        <a:rPr lang="en-US" sz="1800" dirty="0">
                          <a:effectLst/>
                        </a:rPr>
                        <a:t>(x, y) </a:t>
                      </a:r>
                      <a:r>
                        <a:rPr lang="en-US" sz="1800" dirty="0">
                          <a:effectLst/>
                          <a:sym typeface="Symbol"/>
                        </a:rPr>
                        <a:t></a:t>
                      </a:r>
                      <a:r>
                        <a:rPr lang="en-US" sz="1800" dirty="0">
                          <a:effectLst/>
                        </a:rPr>
                        <a:t> (x, </a:t>
                      </a:r>
                      <a:r>
                        <a:rPr lang="en-US" sz="1800" dirty="0">
                          <a:effectLst/>
                          <a:sym typeface="Symbol"/>
                        </a:rPr>
                        <a:t></a:t>
                      </a:r>
                      <a:r>
                        <a:rPr lang="en-US" sz="1800" dirty="0">
                          <a:effectLst/>
                        </a:rPr>
                        <a:t>y) reflects across the </a:t>
                      </a:r>
                      <a:r>
                        <a:rPr lang="en-US" sz="1800" dirty="0" smtClean="0">
                          <a:effectLst/>
                        </a:rPr>
                        <a:t>x-axis</a:t>
                      </a:r>
                    </a:p>
                    <a:p>
                      <a:pPr marL="0" marR="0">
                        <a:lnSpc>
                          <a:spcPts val="1450"/>
                        </a:lnSpc>
                        <a:spcBef>
                          <a:spcPts val="0"/>
                        </a:spcBef>
                        <a:spcAft>
                          <a:spcPts val="0"/>
                        </a:spcAft>
                      </a:pPr>
                      <a:endParaRPr lang="en-US" sz="1800" dirty="0" smtClean="0">
                        <a:effectLst/>
                        <a:latin typeface="Arial"/>
                        <a:ea typeface="Times New Roman"/>
                        <a:cs typeface="Times New Roman"/>
                      </a:endParaRPr>
                    </a:p>
                    <a:p>
                      <a:pPr marL="0" marR="0">
                        <a:lnSpc>
                          <a:spcPts val="1450"/>
                        </a:lnSpc>
                        <a:spcBef>
                          <a:spcPts val="0"/>
                        </a:spcBef>
                        <a:spcAft>
                          <a:spcPts val="0"/>
                        </a:spcAft>
                      </a:pPr>
                      <a:r>
                        <a:rPr lang="en-US" sz="1800" dirty="0" smtClean="0">
                          <a:effectLst/>
                          <a:latin typeface="Arial"/>
                          <a:ea typeface="Times New Roman"/>
                          <a:cs typeface="Times New Roman"/>
                        </a:rPr>
                        <a:t>“When you reflect across the x, the x stays the same, when you reflect</a:t>
                      </a:r>
                      <a:r>
                        <a:rPr lang="en-US" sz="1800" baseline="0" dirty="0" smtClean="0">
                          <a:effectLst/>
                          <a:latin typeface="Arial"/>
                          <a:ea typeface="Times New Roman"/>
                          <a:cs typeface="Times New Roman"/>
                        </a:rPr>
                        <a:t> across the y, the y stays the same”</a:t>
                      </a:r>
                      <a:endParaRPr lang="en-US" sz="1800" dirty="0">
                        <a:effectLst/>
                        <a:latin typeface="Arial"/>
                        <a:ea typeface="Times New Roman"/>
                        <a:cs typeface="Times New Roman"/>
                      </a:endParaRPr>
                    </a:p>
                  </a:txBody>
                  <a:tcPr marL="68580" marR="68580" marT="38100" marB="38100"/>
                </a:tc>
              </a:tr>
              <a:tr h="1209769">
                <a:tc>
                  <a:txBody>
                    <a:bodyPr/>
                    <a:lstStyle/>
                    <a:p>
                      <a:pPr marL="0" marR="0">
                        <a:lnSpc>
                          <a:spcPts val="1450"/>
                        </a:lnSpc>
                        <a:spcBef>
                          <a:spcPts val="0"/>
                        </a:spcBef>
                        <a:spcAft>
                          <a:spcPts val="0"/>
                        </a:spcAft>
                      </a:pPr>
                      <a:r>
                        <a:rPr lang="en-US" sz="1800">
                          <a:effectLst/>
                        </a:rPr>
                        <a:t>Rotation</a:t>
                      </a:r>
                      <a:endParaRPr lang="en-US" sz="1800">
                        <a:effectLst/>
                        <a:latin typeface="Arial"/>
                        <a:ea typeface="Times New Roman"/>
                        <a:cs typeface="Times New Roman"/>
                      </a:endParaRPr>
                    </a:p>
                  </a:txBody>
                  <a:tcPr marL="68580" marR="68580" marT="38100" marB="38100"/>
                </a:tc>
                <a:tc>
                  <a:txBody>
                    <a:bodyPr/>
                    <a:lstStyle/>
                    <a:p>
                      <a:pPr marL="0" marR="0">
                        <a:lnSpc>
                          <a:spcPts val="1450"/>
                        </a:lnSpc>
                        <a:spcBef>
                          <a:spcPts val="0"/>
                        </a:spcBef>
                        <a:spcAft>
                          <a:spcPts val="0"/>
                        </a:spcAft>
                      </a:pPr>
                      <a:r>
                        <a:rPr lang="en-US" sz="1800" dirty="0">
                          <a:effectLst/>
                        </a:rPr>
                        <a:t>(x, y) </a:t>
                      </a:r>
                      <a:r>
                        <a:rPr lang="en-US" sz="1800" dirty="0">
                          <a:effectLst/>
                          <a:sym typeface="Symbol"/>
                        </a:rPr>
                        <a:t></a:t>
                      </a:r>
                      <a:r>
                        <a:rPr lang="en-US" sz="1800" dirty="0">
                          <a:effectLst/>
                        </a:rPr>
                        <a:t> (</a:t>
                      </a:r>
                      <a:r>
                        <a:rPr lang="en-US" sz="1800" dirty="0">
                          <a:effectLst/>
                          <a:sym typeface="Symbol"/>
                        </a:rPr>
                        <a:t></a:t>
                      </a:r>
                      <a:r>
                        <a:rPr lang="en-US" sz="1800" dirty="0">
                          <a:effectLst/>
                        </a:rPr>
                        <a:t>x, </a:t>
                      </a:r>
                      <a:r>
                        <a:rPr lang="en-US" sz="1800" dirty="0">
                          <a:effectLst/>
                          <a:sym typeface="Symbol"/>
                        </a:rPr>
                        <a:t></a:t>
                      </a:r>
                      <a:r>
                        <a:rPr lang="en-US" sz="1800" dirty="0">
                          <a:effectLst/>
                        </a:rPr>
                        <a:t>y) rotates 180</a:t>
                      </a:r>
                      <a:r>
                        <a:rPr lang="en-US" sz="1800" dirty="0">
                          <a:effectLst/>
                          <a:sym typeface="Symbol"/>
                        </a:rPr>
                        <a:t></a:t>
                      </a:r>
                      <a:r>
                        <a:rPr lang="en-US" sz="1800" dirty="0">
                          <a:effectLst/>
                        </a:rPr>
                        <a:t> around origin</a:t>
                      </a:r>
                    </a:p>
                    <a:p>
                      <a:pPr marL="0" marR="0">
                        <a:lnSpc>
                          <a:spcPts val="1450"/>
                        </a:lnSpc>
                        <a:spcBef>
                          <a:spcPts val="0"/>
                        </a:spcBef>
                        <a:spcAft>
                          <a:spcPts val="0"/>
                        </a:spcAft>
                      </a:pPr>
                      <a:r>
                        <a:rPr lang="en-US" sz="1800" dirty="0">
                          <a:effectLst/>
                        </a:rPr>
                        <a:t>(x, y) </a:t>
                      </a:r>
                      <a:r>
                        <a:rPr lang="en-US" sz="1800" dirty="0">
                          <a:effectLst/>
                          <a:sym typeface="Symbol"/>
                        </a:rPr>
                        <a:t></a:t>
                      </a:r>
                      <a:r>
                        <a:rPr lang="en-US" sz="1800" dirty="0">
                          <a:effectLst/>
                        </a:rPr>
                        <a:t> (y, </a:t>
                      </a:r>
                      <a:r>
                        <a:rPr lang="en-US" sz="1800" dirty="0">
                          <a:effectLst/>
                          <a:sym typeface="Symbol"/>
                        </a:rPr>
                        <a:t></a:t>
                      </a:r>
                      <a:r>
                        <a:rPr lang="en-US" sz="1800" dirty="0">
                          <a:effectLst/>
                        </a:rPr>
                        <a:t>x) rotates 90</a:t>
                      </a:r>
                      <a:r>
                        <a:rPr lang="en-US" sz="1800" dirty="0">
                          <a:effectLst/>
                          <a:sym typeface="Symbol"/>
                        </a:rPr>
                        <a:t></a:t>
                      </a:r>
                      <a:r>
                        <a:rPr lang="en-US" sz="1800" dirty="0">
                          <a:effectLst/>
                        </a:rPr>
                        <a:t> clockwise around origin</a:t>
                      </a:r>
                    </a:p>
                    <a:p>
                      <a:pPr marL="0" marR="0">
                        <a:lnSpc>
                          <a:spcPts val="1450"/>
                        </a:lnSpc>
                        <a:spcBef>
                          <a:spcPts val="0"/>
                        </a:spcBef>
                        <a:spcAft>
                          <a:spcPts val="0"/>
                        </a:spcAft>
                      </a:pPr>
                      <a:r>
                        <a:rPr lang="en-US" sz="1800" dirty="0">
                          <a:effectLst/>
                        </a:rPr>
                        <a:t>(x, y) </a:t>
                      </a:r>
                      <a:r>
                        <a:rPr lang="en-US" sz="1800" dirty="0">
                          <a:effectLst/>
                          <a:sym typeface="Symbol"/>
                        </a:rPr>
                        <a:t></a:t>
                      </a:r>
                      <a:r>
                        <a:rPr lang="en-US" sz="1800" dirty="0">
                          <a:effectLst/>
                        </a:rPr>
                        <a:t> (</a:t>
                      </a:r>
                      <a:r>
                        <a:rPr lang="en-US" sz="1800" dirty="0">
                          <a:effectLst/>
                          <a:sym typeface="Symbol"/>
                        </a:rPr>
                        <a:t></a:t>
                      </a:r>
                      <a:r>
                        <a:rPr lang="en-US" sz="1800" dirty="0">
                          <a:effectLst/>
                        </a:rPr>
                        <a:t>y, x) rotates 90</a:t>
                      </a:r>
                      <a:r>
                        <a:rPr lang="en-US" sz="1800" dirty="0">
                          <a:effectLst/>
                          <a:sym typeface="Symbol"/>
                        </a:rPr>
                        <a:t></a:t>
                      </a:r>
                      <a:r>
                        <a:rPr lang="en-US" sz="1800" dirty="0">
                          <a:effectLst/>
                        </a:rPr>
                        <a:t> counterclockwise around origin</a:t>
                      </a:r>
                      <a:endParaRPr lang="en-US" sz="1800" dirty="0">
                        <a:effectLst/>
                        <a:latin typeface="Arial"/>
                        <a:ea typeface="Times New Roman"/>
                        <a:cs typeface="Times New Roman"/>
                      </a:endParaRPr>
                    </a:p>
                  </a:txBody>
                  <a:tcPr marL="68580" marR="68580" marT="38100" marB="38100"/>
                </a:tc>
              </a:tr>
              <a:tr h="488887">
                <a:tc>
                  <a:txBody>
                    <a:bodyPr/>
                    <a:lstStyle/>
                    <a:p>
                      <a:pPr marL="0" marR="0">
                        <a:lnSpc>
                          <a:spcPts val="1450"/>
                        </a:lnSpc>
                        <a:spcBef>
                          <a:spcPts val="0"/>
                        </a:spcBef>
                        <a:spcAft>
                          <a:spcPts val="0"/>
                        </a:spcAft>
                      </a:pPr>
                      <a:r>
                        <a:rPr lang="en-US" sz="1800">
                          <a:effectLst/>
                        </a:rPr>
                        <a:t>Dilation</a:t>
                      </a:r>
                      <a:endParaRPr lang="en-US" sz="1800">
                        <a:effectLst/>
                        <a:latin typeface="Arial"/>
                        <a:ea typeface="Times New Roman"/>
                        <a:cs typeface="Times New Roman"/>
                      </a:endParaRPr>
                    </a:p>
                  </a:txBody>
                  <a:tcPr marL="68580" marR="68580" marT="38100" marB="38100"/>
                </a:tc>
                <a:tc>
                  <a:txBody>
                    <a:bodyPr/>
                    <a:lstStyle/>
                    <a:p>
                      <a:pPr marL="0" marR="0">
                        <a:lnSpc>
                          <a:spcPts val="1450"/>
                        </a:lnSpc>
                        <a:spcBef>
                          <a:spcPts val="0"/>
                        </a:spcBef>
                        <a:spcAft>
                          <a:spcPts val="0"/>
                        </a:spcAft>
                      </a:pPr>
                      <a:r>
                        <a:rPr lang="en-US" sz="1800" dirty="0">
                          <a:effectLst/>
                        </a:rPr>
                        <a:t>(x, y) </a:t>
                      </a:r>
                      <a:r>
                        <a:rPr lang="en-US" sz="1800" dirty="0">
                          <a:effectLst/>
                          <a:sym typeface="Symbol"/>
                        </a:rPr>
                        <a:t></a:t>
                      </a:r>
                      <a:r>
                        <a:rPr lang="en-US" sz="1800" dirty="0">
                          <a:effectLst/>
                        </a:rPr>
                        <a:t> (</a:t>
                      </a:r>
                      <a:r>
                        <a:rPr lang="en-US" sz="1800" dirty="0" err="1">
                          <a:effectLst/>
                        </a:rPr>
                        <a:t>kx</a:t>
                      </a:r>
                      <a:r>
                        <a:rPr lang="en-US" sz="1800" dirty="0">
                          <a:effectLst/>
                        </a:rPr>
                        <a:t>, </a:t>
                      </a:r>
                      <a:r>
                        <a:rPr lang="en-US" sz="1800" dirty="0" err="1">
                          <a:effectLst/>
                        </a:rPr>
                        <a:t>ky</a:t>
                      </a:r>
                      <a:r>
                        <a:rPr lang="en-US" sz="1800" dirty="0">
                          <a:effectLst/>
                        </a:rPr>
                        <a:t>) enlarges or shrinks by a scale factor k</a:t>
                      </a:r>
                      <a:endParaRPr lang="en-US" sz="1800" dirty="0">
                        <a:effectLst/>
                        <a:latin typeface="Arial"/>
                        <a:ea typeface="Times New Roman"/>
                        <a:cs typeface="Times New Roman"/>
                      </a:endParaRPr>
                    </a:p>
                  </a:txBody>
                  <a:tcPr marL="68580" marR="68580" marT="38100" marB="38100"/>
                </a:tc>
              </a:tr>
            </a:tbl>
          </a:graphicData>
        </a:graphic>
      </p:graphicFrame>
      <p:sp>
        <p:nvSpPr>
          <p:cNvPr id="5" name="Rectangle 3"/>
          <p:cNvSpPr>
            <a:spLocks noChangeArrowheads="1"/>
          </p:cNvSpPr>
          <p:nvPr/>
        </p:nvSpPr>
        <p:spPr bwMode="auto">
          <a:xfrm>
            <a:off x="1774825" y="2814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706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Lines</a:t>
            </a:r>
            <a:endParaRPr lang="en-US"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4372" y="1600200"/>
            <a:ext cx="843797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533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dirty="0" smtClean="0"/>
              <a:t>Angles</a:t>
            </a:r>
          </a:p>
        </p:txBody>
      </p:sp>
      <p:sp>
        <p:nvSpPr>
          <p:cNvPr id="27652" name="Rectangle 4"/>
          <p:cNvSpPr>
            <a:spLocks noGrp="1" noChangeArrowheads="1"/>
          </p:cNvSpPr>
          <p:nvPr>
            <p:ph idx="1"/>
          </p:nvPr>
        </p:nvSpPr>
        <p:spPr>
          <a:xfrm>
            <a:off x="457200" y="1143000"/>
            <a:ext cx="8229600" cy="5334000"/>
          </a:xfrm>
        </p:spPr>
        <p:txBody>
          <a:bodyPr>
            <a:normAutofit/>
          </a:bodyPr>
          <a:lstStyle/>
          <a:p>
            <a:pPr eaLnBrk="1" hangingPunct="1">
              <a:defRPr/>
            </a:pPr>
            <a:r>
              <a:rPr lang="en-US" sz="4400" dirty="0" smtClean="0"/>
              <a:t>Vertical– across from each other and congruent    X </a:t>
            </a:r>
          </a:p>
          <a:p>
            <a:pPr eaLnBrk="1" hangingPunct="1">
              <a:defRPr/>
            </a:pPr>
            <a:r>
              <a:rPr lang="en-US" sz="4400" dirty="0" smtClean="0"/>
              <a:t>Supplementary - Straight line - adds up to 180° ________</a:t>
            </a:r>
          </a:p>
          <a:p>
            <a:pPr eaLnBrk="1" hangingPunct="1">
              <a:defRPr/>
            </a:pPr>
            <a:r>
              <a:rPr lang="en-US" sz="4400" dirty="0" smtClean="0"/>
              <a:t> Complementary – Corner – adds up to 90° </a:t>
            </a:r>
          </a:p>
        </p:txBody>
      </p:sp>
      <p:cxnSp>
        <p:nvCxnSpPr>
          <p:cNvPr id="3" name="Straight Connector 2"/>
          <p:cNvCxnSpPr/>
          <p:nvPr/>
        </p:nvCxnSpPr>
        <p:spPr>
          <a:xfrm flipV="1">
            <a:off x="5339918" y="3429000"/>
            <a:ext cx="990600" cy="53266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a:off x="3962400" y="5105400"/>
            <a:ext cx="1371600" cy="1295400"/>
          </a:xfrm>
          <a:prstGeom prst="bentConnector3">
            <a:avLst>
              <a:gd name="adj1" fmla="val 162"/>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962400" y="5257800"/>
            <a:ext cx="83820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962400" y="6267450"/>
            <a:ext cx="133350" cy="133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698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 Angle Sum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latin typeface="Cambria Math"/>
              <a:ea typeface="Cambria Math"/>
            </a:endParaRPr>
          </a:p>
          <a:p>
            <a:pPr marL="0" indent="0" algn="ctr">
              <a:buNone/>
            </a:pPr>
            <a:r>
              <a:rPr lang="en-US" dirty="0" smtClean="0">
                <a:solidFill>
                  <a:srgbClr val="0070C0"/>
                </a:solidFill>
                <a:latin typeface="Cambria Math"/>
                <a:ea typeface="Cambria Math"/>
              </a:rPr>
              <a:t>∠x </a:t>
            </a:r>
            <a:r>
              <a:rPr lang="en-US" dirty="0">
                <a:solidFill>
                  <a:srgbClr val="0070C0"/>
                </a:solidFill>
                <a:latin typeface="Cambria Math"/>
                <a:ea typeface="Cambria Math"/>
              </a:rPr>
              <a:t>+ </a:t>
            </a:r>
            <a:r>
              <a:rPr lang="en-US" dirty="0" smtClean="0">
                <a:solidFill>
                  <a:srgbClr val="0070C0"/>
                </a:solidFill>
                <a:latin typeface="Cambria Math"/>
                <a:ea typeface="Cambria Math"/>
              </a:rPr>
              <a:t>∠y + ∠z = 180° </a:t>
            </a:r>
            <a:endParaRPr lang="en-US"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54464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48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2253387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0207" y="4267200"/>
            <a:ext cx="3523793" cy="242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352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267200"/>
            <a:ext cx="352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Callout 16"/>
          <p:cNvSpPr/>
          <p:nvPr/>
        </p:nvSpPr>
        <p:spPr>
          <a:xfrm>
            <a:off x="3429000" y="1295400"/>
            <a:ext cx="2362200" cy="13525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that 8x is on one side, and 6x is on the other</a:t>
            </a:r>
          </a:p>
        </p:txBody>
      </p:sp>
      <p:sp>
        <p:nvSpPr>
          <p:cNvPr id="19" name="Rounded Rectangular Callout 18"/>
          <p:cNvSpPr/>
          <p:nvPr/>
        </p:nvSpPr>
        <p:spPr>
          <a:xfrm>
            <a:off x="90164" y="4043871"/>
            <a:ext cx="1752600" cy="1447800"/>
          </a:xfrm>
          <a:prstGeom prst="wedgeRoundRectCallout">
            <a:avLst>
              <a:gd name="adj1" fmla="val 100737"/>
              <a:gd name="adj2" fmla="val 165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Notice that 8x is on both </a:t>
            </a:r>
            <a:r>
              <a:rPr lang="en-US" dirty="0" smtClean="0"/>
              <a:t>sides</a:t>
            </a:r>
            <a:endParaRPr lang="en-US" dirty="0"/>
          </a:p>
        </p:txBody>
      </p:sp>
    </p:spTree>
    <p:extLst>
      <p:ext uri="{BB962C8B-B14F-4D97-AF65-F5344CB8AC3E}">
        <p14:creationId xmlns:p14="http://schemas.microsoft.com/office/powerpoint/2010/main" val="45422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5410"/>
            <a:ext cx="8763000" cy="6513990"/>
          </a:xfrm>
        </p:spPr>
        <p:txBody>
          <a:bodyPr>
            <a:normAutofit/>
          </a:bodyPr>
          <a:lstStyle/>
          <a:p>
            <a:r>
              <a:rPr lang="en-US" sz="3200" b="1" u="sng" dirty="0" smtClean="0"/>
              <a:t>Exponent Rules Song</a:t>
            </a:r>
            <a:br>
              <a:rPr lang="en-US" sz="3200" b="1" u="sng" dirty="0" smtClean="0"/>
            </a:br>
            <a:r>
              <a:rPr lang="en-US" sz="3200" dirty="0" smtClean="0"/>
              <a:t>When you </a:t>
            </a:r>
            <a:r>
              <a:rPr lang="en-US" sz="3200" dirty="0" smtClean="0">
                <a:solidFill>
                  <a:srgbClr val="0070C0"/>
                </a:solidFill>
              </a:rPr>
              <a:t>multiply</a:t>
            </a:r>
            <a:r>
              <a:rPr lang="en-US" sz="3200" dirty="0" smtClean="0"/>
              <a:t> like bases, you </a:t>
            </a:r>
            <a:r>
              <a:rPr lang="en-US" sz="3200" dirty="0" smtClean="0">
                <a:solidFill>
                  <a:srgbClr val="0070C0"/>
                </a:solidFill>
              </a:rPr>
              <a:t>add</a:t>
            </a:r>
            <a:r>
              <a:rPr lang="en-US" sz="3200" dirty="0" smtClean="0"/>
              <a:t> the exponents and the base stays the same</a:t>
            </a:r>
            <a:br>
              <a:rPr lang="en-US" sz="3200" dirty="0" smtClean="0"/>
            </a:br>
            <a:r>
              <a:rPr lang="en-US" sz="3200" dirty="0" smtClean="0"/>
              <a:t>When you </a:t>
            </a:r>
            <a:r>
              <a:rPr lang="en-US" sz="3200" dirty="0" smtClean="0">
                <a:solidFill>
                  <a:schemeClr val="accent2">
                    <a:lumMod val="60000"/>
                    <a:lumOff val="40000"/>
                  </a:schemeClr>
                </a:solidFill>
              </a:rPr>
              <a:t>divide</a:t>
            </a:r>
            <a:r>
              <a:rPr lang="en-US" sz="3200" dirty="0" smtClean="0"/>
              <a:t> like bases, you </a:t>
            </a:r>
            <a:r>
              <a:rPr lang="en-US" sz="3200" dirty="0" smtClean="0">
                <a:solidFill>
                  <a:schemeClr val="accent2">
                    <a:lumMod val="60000"/>
                    <a:lumOff val="40000"/>
                  </a:schemeClr>
                </a:solidFill>
              </a:rPr>
              <a:t>subtract </a:t>
            </a:r>
            <a:r>
              <a:rPr lang="en-US" sz="3200" dirty="0" smtClean="0"/>
              <a:t>the exponents and the base stays the same.</a:t>
            </a:r>
            <a:br>
              <a:rPr lang="en-US" sz="3200" dirty="0" smtClean="0"/>
            </a:br>
            <a:r>
              <a:rPr lang="en-US" sz="3200" dirty="0" smtClean="0">
                <a:solidFill>
                  <a:srgbClr val="00B050"/>
                </a:solidFill>
              </a:rPr>
              <a:t>Power to a power</a:t>
            </a:r>
            <a:r>
              <a:rPr lang="en-US" sz="3200" dirty="0" smtClean="0"/>
              <a:t>, </a:t>
            </a:r>
            <a:r>
              <a:rPr lang="en-US" sz="3200" dirty="0" smtClean="0">
                <a:solidFill>
                  <a:srgbClr val="00B050"/>
                </a:solidFill>
              </a:rPr>
              <a:t>multiply</a:t>
            </a:r>
            <a:r>
              <a:rPr lang="en-US" sz="3200" dirty="0" smtClean="0"/>
              <a:t> the powers and the base stays the same</a:t>
            </a:r>
            <a:br>
              <a:rPr lang="en-US" sz="3200" dirty="0" smtClean="0"/>
            </a:br>
            <a:r>
              <a:rPr lang="en-US" sz="3200" dirty="0" smtClean="0">
                <a:solidFill>
                  <a:srgbClr val="00B0F0"/>
                </a:solidFill>
              </a:rPr>
              <a:t>Zero</a:t>
            </a:r>
            <a:r>
              <a:rPr lang="en-US" sz="3200" dirty="0" smtClean="0"/>
              <a:t> exponent, the answer is </a:t>
            </a:r>
            <a:r>
              <a:rPr lang="en-US" sz="3200" dirty="0" smtClean="0">
                <a:solidFill>
                  <a:srgbClr val="00B0F0"/>
                </a:solidFill>
              </a:rPr>
              <a:t>1</a:t>
            </a:r>
            <a:r>
              <a:rPr lang="en-US" sz="3200" dirty="0" smtClean="0"/>
              <a:t> and the base </a:t>
            </a:r>
            <a:r>
              <a:rPr lang="en-US" sz="3200" dirty="0" smtClean="0">
                <a:solidFill>
                  <a:srgbClr val="00B0F0"/>
                </a:solidFill>
              </a:rPr>
              <a:t>goes away</a:t>
            </a:r>
            <a:r>
              <a:rPr lang="en-US" sz="3200" dirty="0" smtClean="0"/>
              <a:t/>
            </a:r>
            <a:br>
              <a:rPr lang="en-US" sz="3200" dirty="0" smtClean="0"/>
            </a:br>
            <a:r>
              <a:rPr lang="en-US" sz="3200" dirty="0" smtClean="0">
                <a:solidFill>
                  <a:srgbClr val="00B050"/>
                </a:solidFill>
              </a:rPr>
              <a:t>Negative</a:t>
            </a:r>
            <a:r>
              <a:rPr lang="en-US" sz="3200" dirty="0" smtClean="0"/>
              <a:t> Exponent, send it to the bottom, now you have a </a:t>
            </a:r>
            <a:r>
              <a:rPr lang="en-US" sz="3200" dirty="0" smtClean="0">
                <a:solidFill>
                  <a:srgbClr val="00B050"/>
                </a:solidFill>
              </a:rPr>
              <a:t>fraction </a:t>
            </a:r>
            <a:r>
              <a:rPr lang="en-US" sz="3200" dirty="0" smtClean="0"/>
              <a:t>and the base stays the same!</a:t>
            </a:r>
            <a:endParaRPr lang="en-US" sz="3200" dirty="0"/>
          </a:p>
        </p:txBody>
      </p:sp>
    </p:spTree>
    <p:extLst>
      <p:ext uri="{BB962C8B-B14F-4D97-AF65-F5344CB8AC3E}">
        <p14:creationId xmlns:p14="http://schemas.microsoft.com/office/powerpoint/2010/main" val="36500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 Rules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2247900"/>
            <a:ext cx="9197002"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785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dirty="0" smtClean="0"/>
              <a:t>Exponent Computation</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a:xfrm>
                <a:off x="457200" y="1600200"/>
                <a:ext cx="8229600" cy="5029200"/>
              </a:xfrm>
            </p:spPr>
            <p:txBody>
              <a:bodyPr/>
              <a:lstStyle/>
              <a:p>
                <a:pPr eaLnBrk="1" hangingPunct="1">
                  <a:defRPr/>
                </a:pPr>
                <a:r>
                  <a:rPr lang="en-US" dirty="0" smtClean="0"/>
                  <a:t>ANYTHING to the 0 power is 1. (5</a:t>
                </a:r>
                <a:r>
                  <a:rPr lang="en-US" baseline="30000" dirty="0" smtClean="0"/>
                  <a:t>0</a:t>
                </a:r>
                <a:r>
                  <a:rPr lang="en-US" dirty="0" smtClean="0"/>
                  <a:t> = 1)</a:t>
                </a:r>
              </a:p>
              <a:p>
                <a:pPr eaLnBrk="1" hangingPunct="1">
                  <a:defRPr/>
                </a:pPr>
                <a:r>
                  <a:rPr lang="en-US" dirty="0" smtClean="0"/>
                  <a:t>Negative exponents: move exponent to numerator/denominator to remove negative exponent: 5</a:t>
                </a:r>
                <a:r>
                  <a:rPr lang="en-US" baseline="30000" dirty="0" smtClean="0"/>
                  <a:t>-2</a:t>
                </a:r>
                <a:r>
                  <a:rPr lang="en-US" dirty="0" smtClean="0"/>
                  <a:t> = </a:t>
                </a:r>
                <a14:m>
                  <m:oMath xmlns:m="http://schemas.openxmlformats.org/officeDocument/2006/math">
                    <m:f>
                      <m:fPr>
                        <m:ctrlPr>
                          <a:rPr lang="en-US" i="1" dirty="0" smtClean="0">
                            <a:latin typeface="Cambria Math"/>
                          </a:rPr>
                        </m:ctrlPr>
                      </m:fPr>
                      <m:num>
                        <m:r>
                          <a:rPr lang="en-US" b="0" i="1" dirty="0" smtClean="0">
                            <a:latin typeface="Cambria Math"/>
                          </a:rPr>
                          <m:t>1</m:t>
                        </m:r>
                      </m:num>
                      <m:den>
                        <m:r>
                          <a:rPr lang="en-US" b="0" i="1" dirty="0" smtClean="0">
                            <a:latin typeface="Cambria Math"/>
                          </a:rPr>
                          <m:t>5</m:t>
                        </m:r>
                        <m:r>
                          <a:rPr lang="en-US" b="0" i="1" baseline="30000" dirty="0" smtClean="0">
                            <a:latin typeface="Cambria Math"/>
                          </a:rPr>
                          <m:t>2</m:t>
                        </m:r>
                      </m:den>
                    </m:f>
                    <m:r>
                      <a:rPr lang="en-US" b="0" i="0" dirty="0" smtClean="0">
                        <a:latin typeface="Cambria Math"/>
                      </a:rPr>
                      <m:t> </m:t>
                    </m:r>
                  </m:oMath>
                </a14:m>
                <a:r>
                  <a:rPr lang="en-US" dirty="0" smtClean="0"/>
                  <a:t> ; </a:t>
                </a:r>
                <a14:m>
                  <m:oMath xmlns:m="http://schemas.openxmlformats.org/officeDocument/2006/math">
                    <m:f>
                      <m:fPr>
                        <m:ctrlPr>
                          <a:rPr lang="en-US" i="1" smtClean="0">
                            <a:latin typeface="Cambria Math"/>
                          </a:rPr>
                        </m:ctrlPr>
                      </m:fPr>
                      <m:num>
                        <m:r>
                          <a:rPr lang="en-US" b="0" i="1" smtClean="0">
                            <a:latin typeface="Cambria Math"/>
                          </a:rPr>
                          <m:t>2</m:t>
                        </m:r>
                        <m:r>
                          <a:rPr lang="en-US" b="0" i="1" smtClean="0">
                            <a:latin typeface="Cambria Math"/>
                          </a:rPr>
                          <m:t>𝑎</m:t>
                        </m:r>
                        <m:r>
                          <a:rPr lang="en-US" b="0" i="1" baseline="30000" smtClean="0">
                            <a:latin typeface="Cambria Math"/>
                          </a:rPr>
                          <m:t>2</m:t>
                        </m:r>
                        <m:r>
                          <a:rPr lang="en-US" b="0" i="1" smtClean="0">
                            <a:latin typeface="Cambria Math"/>
                          </a:rPr>
                          <m:t>𝑐</m:t>
                        </m:r>
                        <m:r>
                          <a:rPr lang="en-US" b="0" i="1" baseline="30000" smtClean="0">
                            <a:latin typeface="Cambria Math"/>
                          </a:rPr>
                          <m:t>_3</m:t>
                        </m:r>
                      </m:num>
                      <m:den>
                        <m:r>
                          <a:rPr lang="en-US" b="0" i="1" smtClean="0">
                            <a:latin typeface="Cambria Math"/>
                          </a:rPr>
                          <m:t>𝑑</m:t>
                        </m:r>
                        <m:r>
                          <a:rPr lang="en-US" b="0" i="1" baseline="30000" smtClean="0">
                            <a:latin typeface="Cambria Math"/>
                          </a:rPr>
                          <m:t>2</m:t>
                        </m:r>
                        <m:r>
                          <a:rPr lang="en-US" b="0" i="1" smtClean="0">
                            <a:latin typeface="Cambria Math"/>
                          </a:rPr>
                          <m:t>𝑒</m:t>
                        </m:r>
                        <m:r>
                          <a:rPr lang="en-US" b="0" i="1" baseline="18000" smtClean="0">
                            <a:latin typeface="Cambria Math"/>
                          </a:rPr>
                          <m:t>−</m:t>
                        </m:r>
                        <m:r>
                          <a:rPr lang="en-US" b="0" i="1" baseline="30000" smtClean="0">
                            <a:latin typeface="Cambria Math"/>
                          </a:rPr>
                          <m:t>2</m:t>
                        </m:r>
                      </m:den>
                    </m:f>
                  </m:oMath>
                </a14:m>
                <a:r>
                  <a:rPr lang="en-US" dirty="0" smtClean="0"/>
                  <a:t> = </a:t>
                </a:r>
                <a14:m>
                  <m:oMath xmlns:m="http://schemas.openxmlformats.org/officeDocument/2006/math">
                    <m:f>
                      <m:fPr>
                        <m:ctrlPr>
                          <a:rPr lang="en-US" i="1">
                            <a:latin typeface="Cambria Math"/>
                          </a:rPr>
                        </m:ctrlPr>
                      </m:fPr>
                      <m:num>
                        <m:r>
                          <a:rPr lang="en-US" i="1">
                            <a:latin typeface="Cambria Math"/>
                          </a:rPr>
                          <m:t>2</m:t>
                        </m:r>
                        <m:r>
                          <a:rPr lang="en-US" i="1">
                            <a:latin typeface="Cambria Math"/>
                          </a:rPr>
                          <m:t>𝑎</m:t>
                        </m:r>
                        <m:r>
                          <a:rPr lang="en-US" i="1" baseline="30000">
                            <a:latin typeface="Cambria Math"/>
                          </a:rPr>
                          <m:t>2</m:t>
                        </m:r>
                        <m:r>
                          <a:rPr lang="en-US" b="0" i="1" smtClean="0">
                            <a:latin typeface="Cambria Math"/>
                          </a:rPr>
                          <m:t>𝑒</m:t>
                        </m:r>
                        <m:r>
                          <a:rPr lang="en-US" b="0" i="1" baseline="30000" smtClean="0">
                            <a:latin typeface="Cambria Math"/>
                          </a:rPr>
                          <m:t>2</m:t>
                        </m:r>
                      </m:num>
                      <m:den>
                        <m:r>
                          <a:rPr lang="en-US" i="1">
                            <a:latin typeface="Cambria Math"/>
                          </a:rPr>
                          <m:t>𝑑</m:t>
                        </m:r>
                        <m:r>
                          <a:rPr lang="en-US" i="1" baseline="30000">
                            <a:latin typeface="Cambria Math"/>
                          </a:rPr>
                          <m:t>2</m:t>
                        </m:r>
                        <m:r>
                          <a:rPr lang="en-US" b="0" i="1" smtClean="0">
                            <a:latin typeface="Cambria Math"/>
                          </a:rPr>
                          <m:t>𝑐</m:t>
                        </m:r>
                        <m:r>
                          <a:rPr lang="en-US" b="0" i="1" baseline="30000" smtClean="0">
                            <a:latin typeface="Cambria Math"/>
                          </a:rPr>
                          <m:t>3</m:t>
                        </m:r>
                      </m:den>
                    </m:f>
                  </m:oMath>
                </a14:m>
                <a:endParaRPr lang="en-US" dirty="0" smtClean="0"/>
              </a:p>
              <a:p>
                <a:pPr marL="0" indent="0" eaLnBrk="1" hangingPunct="1">
                  <a:buNone/>
                  <a:defRPr/>
                </a:pPr>
                <a:r>
                  <a:rPr lang="en-US" dirty="0" smtClean="0"/>
                  <a:t>Look at the pattern!!!</a:t>
                </a:r>
              </a:p>
            </p:txBody>
          </p:sp>
        </mc:Choice>
        <mc:Fallback xmlns="">
          <p:sp>
            <p:nvSpPr>
              <p:cNvPr id="8195" name="Rectangle 3"/>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3"/>
                <a:stretch>
                  <a:fillRect l="-1852" t="-1576"/>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4010925853"/>
              </p:ext>
            </p:extLst>
          </p:nvPr>
        </p:nvGraphicFramePr>
        <p:xfrm>
          <a:off x="4419600" y="4074080"/>
          <a:ext cx="5962650" cy="2765425"/>
        </p:xfrm>
        <a:graphic>
          <a:graphicData uri="http://schemas.openxmlformats.org/presentationml/2006/ole">
            <mc:AlternateContent xmlns:mc="http://schemas.openxmlformats.org/markup-compatibility/2006">
              <mc:Choice xmlns:v="urn:schemas-microsoft-com:vml" Requires="v">
                <p:oleObj spid="_x0000_s9223" name="Document" r:id="rId4" imgW="5962068" imgH="2765200" progId="Word.Document.12">
                  <p:embed/>
                </p:oleObj>
              </mc:Choice>
              <mc:Fallback>
                <p:oleObj name="Document" r:id="rId4" imgW="5962068" imgH="2765200" progId="Word.Document.12">
                  <p:embed/>
                  <p:pic>
                    <p:nvPicPr>
                      <p:cNvPr id="0" name=""/>
                      <p:cNvPicPr/>
                      <p:nvPr/>
                    </p:nvPicPr>
                    <p:blipFill>
                      <a:blip r:embed="rId5"/>
                      <a:stretch>
                        <a:fillRect/>
                      </a:stretch>
                    </p:blipFill>
                    <p:spPr>
                      <a:xfrm>
                        <a:off x="4419600" y="4074080"/>
                        <a:ext cx="5962650" cy="2765425"/>
                      </a:xfrm>
                      <a:prstGeom prst="rect">
                        <a:avLst/>
                      </a:prstGeom>
                    </p:spPr>
                  </p:pic>
                </p:oleObj>
              </mc:Fallback>
            </mc:AlternateContent>
          </a:graphicData>
        </a:graphic>
      </p:graphicFrame>
    </p:spTree>
    <p:extLst>
      <p:ext uri="{BB962C8B-B14F-4D97-AF65-F5344CB8AC3E}">
        <p14:creationId xmlns:p14="http://schemas.microsoft.com/office/powerpoint/2010/main" val="1846331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a:t>
            </a:r>
            <a:endParaRPr lang="en-US" dirty="0"/>
          </a:p>
        </p:txBody>
      </p:sp>
      <p:sp>
        <p:nvSpPr>
          <p:cNvPr id="3" name="Content Placeholder 2"/>
          <p:cNvSpPr>
            <a:spLocks noGrp="1"/>
          </p:cNvSpPr>
          <p:nvPr>
            <p:ph idx="1"/>
          </p:nvPr>
        </p:nvSpPr>
        <p:spPr>
          <a:xfrm>
            <a:off x="152400" y="1143000"/>
            <a:ext cx="8534400" cy="5562600"/>
          </a:xfrm>
        </p:spPr>
        <p:txBody>
          <a:bodyPr>
            <a:normAutofit fontScale="85000" lnSpcReduction="20000"/>
          </a:bodyPr>
          <a:lstStyle/>
          <a:p>
            <a:pPr marL="0" indent="0">
              <a:buNone/>
            </a:pPr>
            <a:r>
              <a:rPr lang="en-US" dirty="0" smtClean="0"/>
              <a:t>5.23 x 10</a:t>
            </a:r>
            <a:r>
              <a:rPr lang="en-US" baseline="30000" dirty="0" smtClean="0"/>
              <a:t>5</a:t>
            </a:r>
            <a:r>
              <a:rPr lang="en-US" dirty="0" smtClean="0"/>
              <a:t> = 523,000</a:t>
            </a:r>
            <a:endParaRPr lang="en-US" baseline="30000" dirty="0" smtClean="0"/>
          </a:p>
          <a:p>
            <a:r>
              <a:rPr lang="en-US" dirty="0" smtClean="0"/>
              <a:t>Always one digit 1-9 and then a decimal point followed by x 10 to a power.</a:t>
            </a:r>
          </a:p>
          <a:p>
            <a:pPr lvl="1">
              <a:buFont typeface="Wingdings" pitchFamily="2" charset="2"/>
              <a:buChar char="Ø"/>
            </a:pPr>
            <a:r>
              <a:rPr lang="en-US" dirty="0"/>
              <a:t>5.23 x </a:t>
            </a:r>
            <a:r>
              <a:rPr lang="en-US" dirty="0" smtClean="0"/>
              <a:t>10</a:t>
            </a:r>
            <a:r>
              <a:rPr lang="en-US" baseline="30000" dirty="0" smtClean="0"/>
              <a:t>5 </a:t>
            </a:r>
            <a:r>
              <a:rPr lang="en-US" dirty="0" smtClean="0"/>
              <a:t> is in  Scientific Notation</a:t>
            </a:r>
          </a:p>
          <a:p>
            <a:pPr lvl="1">
              <a:buFont typeface="Wingdings" pitchFamily="2" charset="2"/>
              <a:buChar char="Ø"/>
            </a:pPr>
            <a:r>
              <a:rPr lang="en-US" dirty="0" smtClean="0">
                <a:solidFill>
                  <a:srgbClr val="C00000"/>
                </a:solidFill>
              </a:rPr>
              <a:t>52</a:t>
            </a:r>
            <a:r>
              <a:rPr lang="en-US" dirty="0" smtClean="0"/>
              <a:t>.3 </a:t>
            </a:r>
            <a:r>
              <a:rPr lang="en-US" dirty="0"/>
              <a:t>x </a:t>
            </a:r>
            <a:r>
              <a:rPr lang="en-US" dirty="0" smtClean="0"/>
              <a:t>10</a:t>
            </a:r>
            <a:r>
              <a:rPr lang="en-US" baseline="30000" dirty="0" smtClean="0"/>
              <a:t>5</a:t>
            </a:r>
            <a:r>
              <a:rPr lang="en-US" dirty="0" smtClean="0"/>
              <a:t> is </a:t>
            </a:r>
            <a:r>
              <a:rPr lang="en-US" dirty="0" smtClean="0">
                <a:solidFill>
                  <a:srgbClr val="C00000"/>
                </a:solidFill>
              </a:rPr>
              <a:t>NOT</a:t>
            </a:r>
            <a:r>
              <a:rPr lang="en-US" dirty="0" smtClean="0"/>
              <a:t> in  Scientific Notation</a:t>
            </a:r>
          </a:p>
          <a:p>
            <a:pPr lvl="1">
              <a:buFont typeface="Wingdings" pitchFamily="2" charset="2"/>
              <a:buChar char="Ø"/>
            </a:pPr>
            <a:r>
              <a:rPr lang="en-US" dirty="0" smtClean="0">
                <a:solidFill>
                  <a:srgbClr val="C00000"/>
                </a:solidFill>
              </a:rPr>
              <a:t>0</a:t>
            </a:r>
            <a:r>
              <a:rPr lang="en-US" dirty="0" smtClean="0"/>
              <a:t>.523 </a:t>
            </a:r>
            <a:r>
              <a:rPr lang="en-US" dirty="0"/>
              <a:t>x 10</a:t>
            </a:r>
            <a:r>
              <a:rPr lang="en-US" baseline="30000" dirty="0"/>
              <a:t>5</a:t>
            </a:r>
            <a:r>
              <a:rPr lang="en-US" dirty="0"/>
              <a:t> </a:t>
            </a:r>
            <a:r>
              <a:rPr lang="en-US" dirty="0" smtClean="0"/>
              <a:t>is </a:t>
            </a:r>
            <a:r>
              <a:rPr lang="en-US" dirty="0" smtClean="0">
                <a:solidFill>
                  <a:srgbClr val="C00000"/>
                </a:solidFill>
              </a:rPr>
              <a:t>NOT</a:t>
            </a:r>
            <a:r>
              <a:rPr lang="en-US" dirty="0" smtClean="0"/>
              <a:t> in Scientific Notation</a:t>
            </a:r>
          </a:p>
          <a:p>
            <a:r>
              <a:rPr lang="en-US" dirty="0" smtClean="0"/>
              <a:t>From Scientific Notation to Standard notation</a:t>
            </a:r>
          </a:p>
          <a:p>
            <a:pPr marL="0" indent="0">
              <a:buNone/>
            </a:pPr>
            <a:r>
              <a:rPr lang="en-US" dirty="0" smtClean="0"/>
              <a:t>1)   Look at exponent </a:t>
            </a:r>
          </a:p>
          <a:p>
            <a:pPr marL="514350" indent="-514350">
              <a:buAutoNum type="arabicParenR" startAt="2"/>
            </a:pPr>
            <a:r>
              <a:rPr lang="en-US" dirty="0" smtClean="0"/>
              <a:t>Put your pencil on the decimal point </a:t>
            </a:r>
          </a:p>
          <a:p>
            <a:pPr marL="514350" indent="-514350">
              <a:buAutoNum type="arabicParenR" startAt="2"/>
            </a:pPr>
            <a:r>
              <a:rPr lang="en-US" dirty="0" smtClean="0"/>
              <a:t>Move that # of places</a:t>
            </a:r>
          </a:p>
          <a:p>
            <a:pPr marL="514350" indent="-514350">
              <a:buAutoNum type="arabicParenR" startAt="2"/>
            </a:pPr>
            <a:r>
              <a:rPr lang="en-US" dirty="0" smtClean="0"/>
              <a:t>Add zeros if needed.</a:t>
            </a:r>
          </a:p>
          <a:p>
            <a:pPr marL="0" indent="0">
              <a:buNone/>
            </a:pPr>
            <a:r>
              <a:rPr lang="en-US" dirty="0" smtClean="0">
                <a:solidFill>
                  <a:srgbClr val="C00000"/>
                </a:solidFill>
              </a:rPr>
              <a:t>Negative</a:t>
            </a:r>
            <a:r>
              <a:rPr lang="en-US" dirty="0" smtClean="0"/>
              <a:t> Exponent – move </a:t>
            </a:r>
            <a:r>
              <a:rPr lang="en-US" dirty="0" smtClean="0">
                <a:solidFill>
                  <a:srgbClr val="C00000"/>
                </a:solidFill>
              </a:rPr>
              <a:t>left</a:t>
            </a:r>
          </a:p>
          <a:p>
            <a:pPr marL="0" indent="0">
              <a:buNone/>
            </a:pPr>
            <a:r>
              <a:rPr lang="en-US" dirty="0" smtClean="0">
                <a:solidFill>
                  <a:srgbClr val="00B050"/>
                </a:solidFill>
              </a:rPr>
              <a:t>Positive </a:t>
            </a:r>
            <a:r>
              <a:rPr lang="en-US" dirty="0" smtClean="0"/>
              <a:t>Exponent – move </a:t>
            </a:r>
            <a:r>
              <a:rPr lang="en-US" dirty="0" smtClean="0">
                <a:solidFill>
                  <a:srgbClr val="00B050"/>
                </a:solidFill>
              </a:rPr>
              <a:t>right </a:t>
            </a:r>
          </a:p>
        </p:txBody>
      </p:sp>
    </p:spTree>
    <p:extLst>
      <p:ext uri="{BB962C8B-B14F-4D97-AF65-F5344CB8AC3E}">
        <p14:creationId xmlns:p14="http://schemas.microsoft.com/office/powerpoint/2010/main" val="58947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Skills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8140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a:t>
            </a:r>
            <a:endParaRPr lang="en-US" dirty="0"/>
          </a:p>
        </p:txBody>
      </p:sp>
      <p:sp>
        <p:nvSpPr>
          <p:cNvPr id="3" name="Content Placeholder 2"/>
          <p:cNvSpPr>
            <a:spLocks noGrp="1"/>
          </p:cNvSpPr>
          <p:nvPr>
            <p:ph idx="1"/>
          </p:nvPr>
        </p:nvSpPr>
        <p:spPr>
          <a:xfrm>
            <a:off x="152400" y="1143000"/>
            <a:ext cx="8534400" cy="5562600"/>
          </a:xfrm>
        </p:spPr>
        <p:txBody>
          <a:bodyPr>
            <a:normAutofit/>
          </a:bodyPr>
          <a:lstStyle/>
          <a:p>
            <a:pPr marL="0" indent="0">
              <a:buNone/>
            </a:pPr>
            <a:endParaRPr lang="en-US" dirty="0" smtClean="0"/>
          </a:p>
          <a:p>
            <a:pPr marL="0" indent="0">
              <a:buNone/>
            </a:pPr>
            <a:endParaRPr lang="en-US" dirty="0"/>
          </a:p>
          <a:p>
            <a:pPr marL="0" indent="0">
              <a:buNone/>
            </a:pPr>
            <a:r>
              <a:rPr lang="en-US" dirty="0" smtClean="0"/>
              <a:t>What is 523,000 in scientific notation? </a:t>
            </a:r>
            <a:r>
              <a:rPr lang="en-US" dirty="0"/>
              <a:t>5.23 x 10</a:t>
            </a:r>
            <a:r>
              <a:rPr lang="en-US" baseline="30000" dirty="0"/>
              <a:t>5</a:t>
            </a:r>
            <a:r>
              <a:rPr lang="en-US" dirty="0"/>
              <a:t> </a:t>
            </a:r>
            <a:endParaRPr lang="en-US" dirty="0" smtClean="0"/>
          </a:p>
          <a:p>
            <a:pPr marL="0" indent="0">
              <a:buNone/>
            </a:pPr>
            <a:r>
              <a:rPr lang="en-US" dirty="0" smtClean="0"/>
              <a:t>From </a:t>
            </a:r>
            <a:r>
              <a:rPr lang="en-US" dirty="0"/>
              <a:t>Standard to Scientific notation (harder) Move decimal until you have </a:t>
            </a:r>
            <a:r>
              <a:rPr lang="en-US" dirty="0" smtClean="0"/>
              <a:t>a number that is between 1 and 10. If you don’t see a decimal, it is at the end of the number. Count </a:t>
            </a:r>
            <a:r>
              <a:rPr lang="en-US" dirty="0"/>
              <a:t>the # of places you moved. If the original number was small, the sign will be negative.</a:t>
            </a:r>
          </a:p>
          <a:p>
            <a:pPr marL="0" indent="0">
              <a:buNone/>
            </a:pPr>
            <a:endParaRPr lang="en-US" dirty="0" smtClean="0">
              <a:solidFill>
                <a:srgbClr val="00B050"/>
              </a:solidFill>
            </a:endParaRPr>
          </a:p>
        </p:txBody>
      </p:sp>
    </p:spTree>
    <p:extLst>
      <p:ext uri="{BB962C8B-B14F-4D97-AF65-F5344CB8AC3E}">
        <p14:creationId xmlns:p14="http://schemas.microsoft.com/office/powerpoint/2010/main" val="3516981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Square Roots</a:t>
            </a:r>
            <a:endParaRPr lang="en-US" dirty="0"/>
          </a:p>
        </p:txBody>
      </p:sp>
      <p:sp>
        <p:nvSpPr>
          <p:cNvPr id="3" name="Content Placeholder 2"/>
          <p:cNvSpPr>
            <a:spLocks noGrp="1"/>
          </p:cNvSpPr>
          <p:nvPr>
            <p:ph idx="1"/>
          </p:nvPr>
        </p:nvSpPr>
        <p:spPr/>
        <p:txBody>
          <a:bodyPr/>
          <a:lstStyle/>
          <a:p>
            <a:r>
              <a:rPr lang="en-US" dirty="0" smtClean="0"/>
              <a:t>Every positive number has 2 square roots; one is positive and one is negative</a:t>
            </a:r>
          </a:p>
          <a:p>
            <a:r>
              <a:rPr lang="en-US" dirty="0" smtClean="0"/>
              <a:t>The square root of 0 is 0.</a:t>
            </a:r>
          </a:p>
          <a:p>
            <a:r>
              <a:rPr lang="en-US" dirty="0" smtClean="0"/>
              <a:t>What are the square roots of 36?</a:t>
            </a:r>
          </a:p>
          <a:p>
            <a:r>
              <a:rPr lang="en-US" dirty="0" smtClean="0"/>
              <a:t>6 and -6 (because -6 times -6 is 36)</a:t>
            </a:r>
            <a:endParaRPr lang="en-US" dirty="0"/>
          </a:p>
        </p:txBody>
      </p:sp>
    </p:spTree>
    <p:extLst>
      <p:ext uri="{BB962C8B-B14F-4D97-AF65-F5344CB8AC3E}">
        <p14:creationId xmlns:p14="http://schemas.microsoft.com/office/powerpoint/2010/main" val="175481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dirty="0" smtClean="0"/>
              <a:t>Radicals</a:t>
            </a:r>
          </a:p>
        </p:txBody>
      </p:sp>
      <p:sp>
        <p:nvSpPr>
          <p:cNvPr id="4099" name="Rectangle 3"/>
          <p:cNvSpPr>
            <a:spLocks noGrp="1" noChangeArrowheads="1"/>
          </p:cNvSpPr>
          <p:nvPr>
            <p:ph type="body" sz="half" idx="1"/>
          </p:nvPr>
        </p:nvSpPr>
        <p:spPr>
          <a:xfrm>
            <a:off x="457200" y="1600200"/>
            <a:ext cx="8001000" cy="4525963"/>
          </a:xfrm>
        </p:spPr>
        <p:txBody>
          <a:bodyPr/>
          <a:lstStyle/>
          <a:p>
            <a:pPr eaLnBrk="1" hangingPunct="1">
              <a:defRPr/>
            </a:pPr>
            <a:r>
              <a:rPr lang="en-US" sz="2800" dirty="0" smtClean="0"/>
              <a:t>Perfect squares: 1, 4, 9, 16, 25, 36, 49, 64, 81, 100, 121, 144, …</a:t>
            </a:r>
          </a:p>
          <a:p>
            <a:pPr eaLnBrk="1" hangingPunct="1">
              <a:defRPr/>
            </a:pPr>
            <a:endParaRPr lang="en-US" sz="2800" dirty="0" smtClean="0">
              <a:cs typeface="Arial" charset="0"/>
            </a:endParaRPr>
          </a:p>
          <a:p>
            <a:pPr eaLnBrk="1" hangingPunct="1">
              <a:defRPr/>
            </a:pPr>
            <a:r>
              <a:rPr lang="en-US" sz="2800" dirty="0" smtClean="0">
                <a:cs typeface="Arial" charset="0"/>
              </a:rPr>
              <a:t>               is the radical sign. Asks what # times itself = radicand (# inside).</a:t>
            </a:r>
          </a:p>
          <a:p>
            <a:pPr eaLnBrk="1" hangingPunct="1">
              <a:defRPr/>
            </a:pPr>
            <a:r>
              <a:rPr lang="en-US" sz="2800" dirty="0" smtClean="0">
                <a:cs typeface="Arial" charset="0"/>
              </a:rPr>
              <a:t>For squares….    Side length =</a:t>
            </a:r>
          </a:p>
          <a:p>
            <a:pPr eaLnBrk="1" hangingPunct="1">
              <a:defRPr/>
            </a:pPr>
            <a:r>
              <a:rPr lang="en-US" sz="2800" dirty="0" smtClean="0">
                <a:cs typeface="Arial" charset="0"/>
              </a:rPr>
              <a:t>To approximate square root: find the 2 perfect squares that are smaller and larger than the # you have. Your answer is between those #s.</a:t>
            </a:r>
          </a:p>
        </p:txBody>
      </p:sp>
      <p:graphicFrame>
        <p:nvGraphicFramePr>
          <p:cNvPr id="1026" name="Object 4"/>
          <p:cNvGraphicFramePr>
            <a:graphicFrameLocks noGrp="1" noChangeAspect="1"/>
          </p:cNvGraphicFramePr>
          <p:nvPr>
            <p:ph sz="quarter" idx="2"/>
          </p:nvPr>
        </p:nvGraphicFramePr>
        <p:xfrm>
          <a:off x="1143000" y="2667000"/>
          <a:ext cx="838200" cy="792163"/>
        </p:xfrm>
        <a:graphic>
          <a:graphicData uri="http://schemas.openxmlformats.org/presentationml/2006/ole">
            <mc:AlternateContent xmlns:mc="http://schemas.openxmlformats.org/markup-compatibility/2006">
              <mc:Choice xmlns:v="urn:schemas-microsoft-com:vml" Requires="v">
                <p:oleObj spid="_x0000_s10252" name="Equation" r:id="rId3" imgW="228600" imgH="215640" progId="Equation.DSMT4">
                  <p:embed/>
                </p:oleObj>
              </mc:Choice>
              <mc:Fallback>
                <p:oleObj name="Equation" r:id="rId3" imgW="228600" imgH="215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67000"/>
                        <a:ext cx="83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Grp="1" noChangeAspect="1"/>
          </p:cNvGraphicFramePr>
          <p:nvPr>
            <p:ph sz="quarter" idx="3"/>
          </p:nvPr>
        </p:nvGraphicFramePr>
        <p:xfrm>
          <a:off x="5867400" y="3886200"/>
          <a:ext cx="1282700" cy="660400"/>
        </p:xfrm>
        <a:graphic>
          <a:graphicData uri="http://schemas.openxmlformats.org/presentationml/2006/ole">
            <mc:AlternateContent xmlns:mc="http://schemas.openxmlformats.org/markup-compatibility/2006">
              <mc:Choice xmlns:v="urn:schemas-microsoft-com:vml" Requires="v">
                <p:oleObj spid="_x0000_s10253" name="Equation" r:id="rId5" imgW="444240" imgH="228600" progId="Equation.DSMT4">
                  <p:embed/>
                </p:oleObj>
              </mc:Choice>
              <mc:Fallback>
                <p:oleObj name="Equation" r:id="rId5" imgW="4442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886200"/>
                        <a:ext cx="1282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6660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t>Rational/ Irrational Numbers</a:t>
            </a:r>
            <a:br>
              <a:rPr lang="en-US" dirty="0" smtClean="0"/>
            </a:br>
            <a:r>
              <a:rPr lang="en-US" dirty="0" smtClean="0"/>
              <a:t>Rational numbers can be written as a fraction</a:t>
            </a:r>
            <a:endParaRPr lang="en-US" dirty="0"/>
          </a:p>
        </p:txBody>
      </p:sp>
      <p:sp>
        <p:nvSpPr>
          <p:cNvPr id="4" name="Text Placeholder 3"/>
          <p:cNvSpPr>
            <a:spLocks noGrp="1"/>
          </p:cNvSpPr>
          <p:nvPr>
            <p:ph type="body" idx="1"/>
          </p:nvPr>
        </p:nvSpPr>
        <p:spPr/>
        <p:txBody>
          <a:bodyPr/>
          <a:lstStyle/>
          <a:p>
            <a:r>
              <a:rPr lang="en-US" dirty="0" smtClean="0"/>
              <a:t>Rational</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All fractions positive and negative (unless part of the fraction is irrational)</a:t>
            </a:r>
          </a:p>
          <a:p>
            <a:r>
              <a:rPr lang="en-US" dirty="0" smtClean="0"/>
              <a:t>All mixed number and improper fractions positive and negative</a:t>
            </a:r>
          </a:p>
          <a:p>
            <a:r>
              <a:rPr lang="en-US" dirty="0" smtClean="0"/>
              <a:t>Repeating decimals</a:t>
            </a:r>
          </a:p>
          <a:p>
            <a:r>
              <a:rPr lang="en-US" dirty="0" smtClean="0"/>
              <a:t>Terminating decimals</a:t>
            </a:r>
          </a:p>
          <a:p>
            <a:r>
              <a:rPr lang="en-US" dirty="0" smtClean="0"/>
              <a:t>The square root of perfect squares</a:t>
            </a:r>
            <a:endParaRPr lang="en-US" dirty="0"/>
          </a:p>
        </p:txBody>
      </p:sp>
      <p:sp>
        <p:nvSpPr>
          <p:cNvPr id="6" name="Text Placeholder 5"/>
          <p:cNvSpPr>
            <a:spLocks noGrp="1"/>
          </p:cNvSpPr>
          <p:nvPr>
            <p:ph type="body" sz="quarter" idx="3"/>
          </p:nvPr>
        </p:nvSpPr>
        <p:spPr/>
        <p:txBody>
          <a:bodyPr/>
          <a:lstStyle/>
          <a:p>
            <a:r>
              <a:rPr lang="en-US" dirty="0" smtClean="0"/>
              <a:t>Irrational</a:t>
            </a:r>
            <a:endParaRPr lang="en-US" dirty="0"/>
          </a:p>
        </p:txBody>
      </p:sp>
      <p:sp>
        <p:nvSpPr>
          <p:cNvPr id="7" name="Content Placeholder 6"/>
          <p:cNvSpPr>
            <a:spLocks noGrp="1"/>
          </p:cNvSpPr>
          <p:nvPr>
            <p:ph sz="quarter" idx="4"/>
          </p:nvPr>
        </p:nvSpPr>
        <p:spPr/>
        <p:txBody>
          <a:bodyPr/>
          <a:lstStyle/>
          <a:p>
            <a:r>
              <a:rPr lang="en-US" dirty="0" smtClean="0"/>
              <a:t>Pi</a:t>
            </a:r>
          </a:p>
          <a:p>
            <a:r>
              <a:rPr lang="en-US" dirty="0" smtClean="0"/>
              <a:t>Square root of 2</a:t>
            </a:r>
          </a:p>
          <a:p>
            <a:r>
              <a:rPr lang="en-US" dirty="0" smtClean="0"/>
              <a:t>Square root of all positive numbers that are not perfect squares</a:t>
            </a:r>
          </a:p>
          <a:p>
            <a:r>
              <a:rPr lang="en-US" dirty="0" smtClean="0"/>
              <a:t>Decimals that don’t repeat (No line over top of decimal) and don’t end. EX: 1.353634534635256…..</a:t>
            </a:r>
          </a:p>
          <a:p>
            <a:endParaRPr lang="en-US" dirty="0"/>
          </a:p>
        </p:txBody>
      </p:sp>
    </p:spTree>
    <p:extLst>
      <p:ext uri="{BB962C8B-B14F-4D97-AF65-F5344CB8AC3E}">
        <p14:creationId xmlns:p14="http://schemas.microsoft.com/office/powerpoint/2010/main" val="2039699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dirty="0" smtClean="0"/>
              <a:t>Rational/ Irrational Numbers</a:t>
            </a:r>
            <a:br>
              <a:rPr lang="en-US" dirty="0" smtClean="0"/>
            </a:br>
            <a:r>
              <a:rPr lang="en-US" sz="3100" dirty="0" smtClean="0"/>
              <a:t>Another way to think about it:</a:t>
            </a:r>
            <a:br>
              <a:rPr lang="en-US" sz="3100" dirty="0" smtClean="0"/>
            </a:br>
            <a:r>
              <a:rPr lang="en-US" sz="3100" dirty="0" smtClean="0"/>
              <a:t>ALL </a:t>
            </a:r>
            <a:r>
              <a:rPr lang="en-US" sz="3100" dirty="0" smtClean="0">
                <a:solidFill>
                  <a:srgbClr val="92D050"/>
                </a:solidFill>
              </a:rPr>
              <a:t>Rational</a:t>
            </a:r>
            <a:r>
              <a:rPr lang="en-US" sz="3100" dirty="0" smtClean="0"/>
              <a:t> numbers </a:t>
            </a:r>
            <a:r>
              <a:rPr lang="en-US" sz="3100" dirty="0" smtClean="0">
                <a:solidFill>
                  <a:srgbClr val="92D050"/>
                </a:solidFill>
              </a:rPr>
              <a:t>repeat</a:t>
            </a:r>
            <a:r>
              <a:rPr lang="en-US" sz="3100" dirty="0" smtClean="0"/>
              <a:t> eventually.</a:t>
            </a:r>
            <a:endParaRPr lang="en-US" sz="3100" dirty="0"/>
          </a:p>
        </p:txBody>
      </p:sp>
      <p:sp>
        <p:nvSpPr>
          <p:cNvPr id="4" name="Text Placeholder 3"/>
          <p:cNvSpPr>
            <a:spLocks noGrp="1"/>
          </p:cNvSpPr>
          <p:nvPr>
            <p:ph type="body" idx="1"/>
          </p:nvPr>
        </p:nvSpPr>
        <p:spPr>
          <a:xfrm>
            <a:off x="457200" y="2133600"/>
            <a:ext cx="4040188" cy="639762"/>
          </a:xfrm>
        </p:spPr>
        <p:txBody>
          <a:bodyPr/>
          <a:lstStyle/>
          <a:p>
            <a:r>
              <a:rPr lang="en-US" dirty="0" smtClean="0">
                <a:solidFill>
                  <a:srgbClr val="92D050"/>
                </a:solidFill>
              </a:rPr>
              <a:t>Rational</a:t>
            </a:r>
            <a:endParaRPr lang="en-US" dirty="0">
              <a:solidFill>
                <a:srgbClr val="92D050"/>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457200" y="2667000"/>
                <a:ext cx="4040188" cy="3787065"/>
              </a:xfrm>
            </p:spPr>
            <p:txBody>
              <a:bodyPr>
                <a:normAutofit fontScale="85000" lnSpcReduction="20000"/>
              </a:bodyPr>
              <a:lstStyle/>
              <a:p>
                <a:r>
                  <a:rPr lang="en-US" dirty="0" smtClean="0"/>
                  <a:t>All fractions positive and negative (unless part of the fraction is irrational)  </a:t>
                </a:r>
                <a:r>
                  <a:rPr lang="en-US" dirty="0" smtClean="0">
                    <a:solidFill>
                      <a:srgbClr val="00B050"/>
                    </a:solidFill>
                  </a:rPr>
                  <a:t>-1/3 = -0.33333333…</a:t>
                </a:r>
              </a:p>
              <a:p>
                <a:r>
                  <a:rPr lang="en-US" dirty="0" smtClean="0"/>
                  <a:t>All mixed number and improper fractions positive and negative </a:t>
                </a:r>
              </a:p>
              <a:p>
                <a:pPr marL="0" indent="0">
                  <a:buNone/>
                </a:pPr>
                <a:r>
                  <a:rPr lang="en-US" dirty="0"/>
                  <a:t>	</a:t>
                </a:r>
                <a:r>
                  <a:rPr lang="en-US" dirty="0" smtClean="0">
                    <a:solidFill>
                      <a:srgbClr val="00B050"/>
                    </a:solidFill>
                  </a:rPr>
                  <a:t>2 ¼ = 2.25000000000…</a:t>
                </a:r>
              </a:p>
              <a:p>
                <a:r>
                  <a:rPr lang="en-US" dirty="0" smtClean="0"/>
                  <a:t>Repeating decimals </a:t>
                </a:r>
                <a:r>
                  <a:rPr lang="en-US" dirty="0" smtClean="0">
                    <a:solidFill>
                      <a:srgbClr val="00B050"/>
                    </a:solidFill>
                  </a:rPr>
                  <a:t>0.</a:t>
                </a:r>
                <a14:m>
                  <m:oMath xmlns:m="http://schemas.openxmlformats.org/officeDocument/2006/math">
                    <m:acc>
                      <m:accPr>
                        <m:chr m:val="̅"/>
                        <m:ctrlPr>
                          <a:rPr lang="en-US" i="1" dirty="0" smtClean="0">
                            <a:solidFill>
                              <a:srgbClr val="00B050"/>
                            </a:solidFill>
                            <a:latin typeface="Cambria Math"/>
                          </a:rPr>
                        </m:ctrlPr>
                      </m:accPr>
                      <m:e>
                        <m:r>
                          <a:rPr lang="en-US" b="0" i="1" dirty="0" smtClean="0">
                            <a:solidFill>
                              <a:srgbClr val="00B050"/>
                            </a:solidFill>
                            <a:latin typeface="Cambria Math"/>
                          </a:rPr>
                          <m:t>25</m:t>
                        </m:r>
                      </m:e>
                    </m:acc>
                  </m:oMath>
                </a14:m>
                <a:r>
                  <a:rPr lang="en-US" dirty="0" smtClean="0">
                    <a:solidFill>
                      <a:srgbClr val="00B050"/>
                    </a:solidFill>
                  </a:rPr>
                  <a:t>            </a:t>
                </a:r>
                <a:endParaRPr lang="en-US" dirty="0" smtClean="0"/>
              </a:p>
              <a:p>
                <a:pPr marL="0" indent="0">
                  <a:buNone/>
                </a:pPr>
                <a:r>
                  <a:rPr lang="en-US" dirty="0"/>
                  <a:t> </a:t>
                </a:r>
                <a:r>
                  <a:rPr lang="en-US" dirty="0" smtClean="0"/>
                  <a:t>               </a:t>
                </a:r>
                <a:r>
                  <a:rPr lang="en-US" dirty="0" smtClean="0">
                    <a:solidFill>
                      <a:srgbClr val="00B050"/>
                    </a:solidFill>
                  </a:rPr>
                  <a:t>.2525252525……</a:t>
                </a:r>
              </a:p>
              <a:p>
                <a:r>
                  <a:rPr lang="en-US" dirty="0" smtClean="0"/>
                  <a:t>Terminating decimals </a:t>
                </a:r>
                <a:r>
                  <a:rPr lang="en-US" dirty="0" smtClean="0">
                    <a:solidFill>
                      <a:srgbClr val="00B050"/>
                    </a:solidFill>
                  </a:rPr>
                  <a:t>0.4</a:t>
                </a:r>
              </a:p>
              <a:p>
                <a:pPr marL="0" indent="0">
                  <a:buNone/>
                </a:pPr>
                <a:r>
                  <a:rPr lang="en-US" dirty="0" smtClean="0">
                    <a:solidFill>
                      <a:srgbClr val="00B050"/>
                    </a:solidFill>
                  </a:rPr>
                  <a:t>                0.400000000000</a:t>
                </a:r>
              </a:p>
              <a:p>
                <a:r>
                  <a:rPr lang="en-US" dirty="0" smtClean="0"/>
                  <a:t>The square root of perfect squares</a:t>
                </a:r>
              </a:p>
              <a:p>
                <a:pPr marL="0" indent="0">
                  <a:buNone/>
                </a:pPr>
                <a14:m>
                  <m:oMath xmlns:m="http://schemas.openxmlformats.org/officeDocument/2006/math">
                    <m:r>
                      <a:rPr lang="en-US" b="0" i="1" smtClean="0">
                        <a:solidFill>
                          <a:srgbClr val="00B050"/>
                        </a:solidFill>
                        <a:latin typeface="Cambria Math"/>
                      </a:rPr>
                      <m:t>               </m:t>
                    </m:r>
                    <m:rad>
                      <m:radPr>
                        <m:degHide m:val="on"/>
                        <m:ctrlPr>
                          <a:rPr lang="en-US" i="1" smtClean="0">
                            <a:solidFill>
                              <a:srgbClr val="00B050"/>
                            </a:solidFill>
                            <a:latin typeface="Cambria Math"/>
                          </a:rPr>
                        </m:ctrlPr>
                      </m:radPr>
                      <m:deg/>
                      <m:e>
                        <m:r>
                          <a:rPr lang="en-US" b="0" i="1" smtClean="0">
                            <a:solidFill>
                              <a:srgbClr val="00B050"/>
                            </a:solidFill>
                            <a:latin typeface="Cambria Math"/>
                          </a:rPr>
                          <m:t>9</m:t>
                        </m:r>
                      </m:e>
                    </m:rad>
                  </m:oMath>
                </a14:m>
                <a:r>
                  <a:rPr lang="en-US" dirty="0" smtClean="0">
                    <a:solidFill>
                      <a:srgbClr val="00B050"/>
                    </a:solidFill>
                  </a:rPr>
                  <a:t> = 3.0000000000…</a:t>
                </a: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457200" y="2667000"/>
                <a:ext cx="4040188" cy="3787065"/>
              </a:xfrm>
              <a:blipFill rotWithShape="1">
                <a:blip r:embed="rId2"/>
                <a:stretch>
                  <a:fillRect l="-1207" t="-2254" r="-1810" b="-2738"/>
                </a:stretch>
              </a:blipFill>
            </p:spPr>
            <p:txBody>
              <a:bodyPr/>
              <a:lstStyle/>
              <a:p>
                <a:r>
                  <a:rPr lang="en-US">
                    <a:noFill/>
                  </a:rPr>
                  <a:t> </a:t>
                </a:r>
              </a:p>
            </p:txBody>
          </p:sp>
        </mc:Fallback>
      </mc:AlternateContent>
      <p:sp>
        <p:nvSpPr>
          <p:cNvPr id="6" name="Text Placeholder 5"/>
          <p:cNvSpPr>
            <a:spLocks noGrp="1"/>
          </p:cNvSpPr>
          <p:nvPr>
            <p:ph type="body" sz="quarter" idx="3"/>
          </p:nvPr>
        </p:nvSpPr>
        <p:spPr>
          <a:xfrm>
            <a:off x="4953000" y="2133600"/>
            <a:ext cx="4041775" cy="639762"/>
          </a:xfrm>
        </p:spPr>
        <p:txBody>
          <a:bodyPr/>
          <a:lstStyle/>
          <a:p>
            <a:r>
              <a:rPr lang="en-US" dirty="0" smtClean="0">
                <a:solidFill>
                  <a:srgbClr val="C00000"/>
                </a:solidFill>
              </a:rPr>
              <a:t>Irrational</a:t>
            </a:r>
            <a:endParaRPr lang="en-US" dirty="0">
              <a:solidFill>
                <a:srgbClr val="C00000"/>
              </a:solidFill>
            </a:endParaRPr>
          </a:p>
        </p:txBody>
      </p:sp>
      <mc:AlternateContent xmlns:mc="http://schemas.openxmlformats.org/markup-compatibility/2006" xmlns:a14="http://schemas.microsoft.com/office/drawing/2010/main">
        <mc:Choice Requires="a14">
          <p:sp>
            <p:nvSpPr>
              <p:cNvPr id="7" name="Content Placeholder 6"/>
              <p:cNvSpPr>
                <a:spLocks noGrp="1"/>
              </p:cNvSpPr>
              <p:nvPr>
                <p:ph sz="quarter" idx="4"/>
              </p:nvPr>
            </p:nvSpPr>
            <p:spPr>
              <a:xfrm>
                <a:off x="4648200" y="2667000"/>
                <a:ext cx="4038600" cy="3886200"/>
              </a:xfrm>
            </p:spPr>
            <p:txBody>
              <a:bodyPr>
                <a:normAutofit fontScale="92500" lnSpcReduction="20000"/>
              </a:bodyPr>
              <a:lstStyle/>
              <a:p>
                <a:r>
                  <a:rPr lang="el-GR" dirty="0" smtClean="0">
                    <a:solidFill>
                      <a:srgbClr val="C00000"/>
                    </a:solidFill>
                  </a:rPr>
                  <a:t>π</a:t>
                </a:r>
                <a:r>
                  <a:rPr lang="en-US" dirty="0" smtClean="0"/>
                  <a:t> = </a:t>
                </a:r>
                <a:r>
                  <a:rPr lang="en-US" dirty="0" smtClean="0">
                    <a:solidFill>
                      <a:srgbClr val="C00000"/>
                    </a:solidFill>
                  </a:rPr>
                  <a:t>3.141592653589793238462…</a:t>
                </a:r>
              </a:p>
              <a:p>
                <a14:m>
                  <m:oMath xmlns:m="http://schemas.openxmlformats.org/officeDocument/2006/math">
                    <m:rad>
                      <m:radPr>
                        <m:degHide m:val="on"/>
                        <m:ctrlPr>
                          <a:rPr lang="en-US" i="1" smtClean="0">
                            <a:solidFill>
                              <a:srgbClr val="C00000"/>
                            </a:solidFill>
                            <a:latin typeface="Cambria Math"/>
                          </a:rPr>
                        </m:ctrlPr>
                      </m:radPr>
                      <m:deg/>
                      <m:e>
                        <m:r>
                          <a:rPr lang="en-US" b="0" i="1" smtClean="0">
                            <a:solidFill>
                              <a:srgbClr val="C00000"/>
                            </a:solidFill>
                            <a:latin typeface="Cambria Math"/>
                          </a:rPr>
                          <m:t>2</m:t>
                        </m:r>
                      </m:e>
                    </m:rad>
                  </m:oMath>
                </a14:m>
                <a:r>
                  <a:rPr lang="en-US" dirty="0" smtClean="0">
                    <a:solidFill>
                      <a:schemeClr val="tx1"/>
                    </a:solidFill>
                  </a:rPr>
                  <a:t> = </a:t>
                </a:r>
                <a:r>
                  <a:rPr lang="en-US" dirty="0" smtClean="0">
                    <a:solidFill>
                      <a:srgbClr val="C00000"/>
                    </a:solidFill>
                  </a:rPr>
                  <a:t>1.414213562373095048801…</a:t>
                </a:r>
              </a:p>
              <a:p>
                <a:r>
                  <a:rPr lang="en-US" dirty="0" smtClean="0"/>
                  <a:t>Square root of all positive numbers that are not perfect squares </a:t>
                </a:r>
                <a14:m>
                  <m:oMath xmlns:m="http://schemas.openxmlformats.org/officeDocument/2006/math">
                    <m:rad>
                      <m:radPr>
                        <m:degHide m:val="on"/>
                        <m:ctrlPr>
                          <a:rPr lang="en-US" i="1" smtClean="0">
                            <a:solidFill>
                              <a:srgbClr val="C00000"/>
                            </a:solidFill>
                            <a:latin typeface="Cambria Math"/>
                          </a:rPr>
                        </m:ctrlPr>
                      </m:radPr>
                      <m:deg/>
                      <m:e>
                        <m:r>
                          <a:rPr lang="en-US" b="0" i="1" smtClean="0">
                            <a:solidFill>
                              <a:srgbClr val="C00000"/>
                            </a:solidFill>
                            <a:latin typeface="Cambria Math"/>
                          </a:rPr>
                          <m:t>10</m:t>
                        </m:r>
                      </m:e>
                    </m:rad>
                  </m:oMath>
                </a14:m>
                <a:r>
                  <a:rPr lang="en-US" dirty="0" smtClean="0"/>
                  <a:t> = </a:t>
                </a:r>
                <a:r>
                  <a:rPr lang="en-US" dirty="0"/>
                  <a:t> </a:t>
                </a:r>
                <a:r>
                  <a:rPr lang="en-US" dirty="0" smtClean="0">
                    <a:solidFill>
                      <a:srgbClr val="C00000"/>
                    </a:solidFill>
                  </a:rPr>
                  <a:t>3.162277660168…</a:t>
                </a:r>
              </a:p>
              <a:p>
                <a:r>
                  <a:rPr lang="en-US" dirty="0" smtClean="0"/>
                  <a:t>Decimals that don’t repeat (No line over top of decimal) and don’t end.  </a:t>
                </a:r>
                <a:r>
                  <a:rPr lang="en-US" dirty="0" smtClean="0">
                    <a:solidFill>
                      <a:srgbClr val="C00000"/>
                    </a:solidFill>
                  </a:rPr>
                  <a:t>1.353634534635256…..</a:t>
                </a: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quarter" idx="4"/>
              </p:nvPr>
            </p:nvSpPr>
            <p:spPr>
              <a:xfrm>
                <a:off x="4648200" y="2667000"/>
                <a:ext cx="4038600" cy="3886200"/>
              </a:xfrm>
              <a:blipFill rotWithShape="1">
                <a:blip r:embed="rId3"/>
                <a:stretch>
                  <a:fillRect l="-1813" t="-2512" r="-3172"/>
                </a:stretch>
              </a:blipFill>
            </p:spPr>
            <p:txBody>
              <a:bodyPr/>
              <a:lstStyle/>
              <a:p>
                <a:r>
                  <a:rPr lang="en-US">
                    <a:noFill/>
                  </a:rPr>
                  <a:t> </a:t>
                </a:r>
              </a:p>
            </p:txBody>
          </p:sp>
        </mc:Fallback>
      </mc:AlternateContent>
    </p:spTree>
    <p:extLst>
      <p:ext uri="{BB962C8B-B14F-4D97-AF65-F5344CB8AC3E}">
        <p14:creationId xmlns:p14="http://schemas.microsoft.com/office/powerpoint/2010/main" val="415061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1037531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176" tIns="45720" rIns="0" bIns="45720" numCol="1" anchor="ctr" anchorCtr="0" compatLnSpc="1">
            <a:prstTxWarp prst="textNoShape">
              <a:avLst/>
            </a:prstTxWarp>
            <a:spAutoFit/>
          </a:bodyPr>
          <a:lstStyle/>
          <a:p>
            <a:endParaRPr lang="en-US"/>
          </a:p>
        </p:txBody>
      </p:sp>
      <p:pic>
        <p:nvPicPr>
          <p:cNvPr id="2055" name="Picture 7" descr="M804CRC06L03T30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126" y="2278738"/>
            <a:ext cx="3349286" cy="36855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3400" y="3124200"/>
            <a:ext cx="4572000" cy="2123658"/>
          </a:xfrm>
          <a:prstGeom prst="rect">
            <a:avLst/>
          </a:prstGeom>
        </p:spPr>
        <p:txBody>
          <a:bodyPr>
            <a:spAutoFit/>
          </a:bodyPr>
          <a:lstStyle/>
          <a:p>
            <a:pPr lvl="0" eaLnBrk="1" hangingPunct="1">
              <a:tabLst>
                <a:tab pos="533400" algn="l"/>
              </a:tabLst>
            </a:pPr>
            <a:r>
              <a:rPr lang="en-US" sz="2000" dirty="0">
                <a:solidFill>
                  <a:prstClr val="black"/>
                </a:solidFill>
                <a:latin typeface="Arial" pitchFamily="34" charset="0"/>
                <a:ea typeface="Times New Roman" pitchFamily="18" charset="0"/>
                <a:cs typeface="Times New Roman" pitchFamily="18" charset="0"/>
              </a:rPr>
              <a:t>In a right triangle, </a:t>
            </a:r>
            <a:endParaRPr lang="en-US" sz="2000" dirty="0">
              <a:solidFill>
                <a:prstClr val="black"/>
              </a:solidFill>
              <a:latin typeface="Arial" pitchFamily="34" charset="0"/>
              <a:cs typeface="Arial" pitchFamily="34" charset="0"/>
            </a:endParaRPr>
          </a:p>
          <a:p>
            <a:pPr lvl="0">
              <a:tabLst>
                <a:tab pos="533400" algn="l"/>
              </a:tabLst>
            </a:pPr>
            <a:r>
              <a:rPr lang="en-US" sz="2000" i="1" dirty="0">
                <a:solidFill>
                  <a:prstClr val="black"/>
                </a:solidFill>
                <a:latin typeface="Arial" pitchFamily="34" charset="0"/>
                <a:ea typeface="Times New Roman" pitchFamily="18" charset="0"/>
                <a:cs typeface="Times New Roman" pitchFamily="18" charset="0"/>
              </a:rPr>
              <a:t>the sum of the areas of the squares on the </a:t>
            </a:r>
            <a:r>
              <a:rPr lang="en-US" sz="2000" i="1" dirty="0" smtClean="0">
                <a:solidFill>
                  <a:prstClr val="black"/>
                </a:solidFill>
                <a:latin typeface="Arial" pitchFamily="34" charset="0"/>
                <a:ea typeface="Times New Roman" pitchFamily="18" charset="0"/>
                <a:cs typeface="Times New Roman" pitchFamily="18" charset="0"/>
              </a:rPr>
              <a:t>legs </a:t>
            </a:r>
            <a:r>
              <a:rPr lang="en-US" sz="2000" dirty="0" smtClean="0">
                <a:solidFill>
                  <a:prstClr val="black"/>
                </a:solidFill>
                <a:latin typeface="Arial" pitchFamily="34" charset="0"/>
                <a:ea typeface="Times New Roman" pitchFamily="18" charset="0"/>
                <a:cs typeface="Times New Roman" pitchFamily="18" charset="0"/>
              </a:rPr>
              <a:t>is </a:t>
            </a:r>
            <a:r>
              <a:rPr lang="en-US" sz="2000" dirty="0">
                <a:solidFill>
                  <a:prstClr val="black"/>
                </a:solidFill>
                <a:latin typeface="Arial" pitchFamily="34" charset="0"/>
                <a:ea typeface="Times New Roman" pitchFamily="18" charset="0"/>
                <a:cs typeface="Times New Roman" pitchFamily="18" charset="0"/>
              </a:rPr>
              <a:t>equal to </a:t>
            </a:r>
            <a:r>
              <a:rPr lang="en-US" sz="2000" i="1" dirty="0" smtClean="0">
                <a:solidFill>
                  <a:prstClr val="black"/>
                </a:solidFill>
                <a:latin typeface="Arial" pitchFamily="34" charset="0"/>
                <a:ea typeface="Times New Roman" pitchFamily="18" charset="0"/>
                <a:cs typeface="Times New Roman" pitchFamily="18" charset="0"/>
              </a:rPr>
              <a:t>the </a:t>
            </a:r>
            <a:r>
              <a:rPr lang="en-US" sz="2000" i="1" dirty="0">
                <a:solidFill>
                  <a:prstClr val="black"/>
                </a:solidFill>
                <a:latin typeface="Arial" pitchFamily="34" charset="0"/>
                <a:ea typeface="Times New Roman" pitchFamily="18" charset="0"/>
                <a:cs typeface="Times New Roman" pitchFamily="18" charset="0"/>
              </a:rPr>
              <a:t>area of the square on the hypotenuse.</a:t>
            </a:r>
            <a:endParaRPr lang="en-US" sz="2000" dirty="0">
              <a:solidFill>
                <a:prstClr val="black"/>
              </a:solidFill>
              <a:latin typeface="Arial" pitchFamily="34" charset="0"/>
              <a:cs typeface="Arial" pitchFamily="34" charset="0"/>
            </a:endParaRPr>
          </a:p>
          <a:p>
            <a:pPr lvl="0">
              <a:tabLst>
                <a:tab pos="533400" algn="l"/>
              </a:tabLst>
            </a:pPr>
            <a:r>
              <a:rPr lang="en-US" sz="2000" dirty="0">
                <a:solidFill>
                  <a:prstClr val="black"/>
                </a:solidFill>
                <a:latin typeface="Arial" pitchFamily="34" charset="0"/>
                <a:ea typeface="Times New Roman" pitchFamily="18" charset="0"/>
                <a:cs typeface="Times New Roman" pitchFamily="18" charset="0"/>
              </a:rPr>
              <a:t>	3</a:t>
            </a:r>
            <a:r>
              <a:rPr lang="en-US" sz="2000" baseline="30000" dirty="0">
                <a:solidFill>
                  <a:prstClr val="black"/>
                </a:solidFill>
                <a:latin typeface="Arial" pitchFamily="34" charset="0"/>
                <a:ea typeface="Times New Roman" pitchFamily="18" charset="0"/>
                <a:cs typeface="Times New Roman" pitchFamily="18" charset="0"/>
              </a:rPr>
              <a:t>2</a:t>
            </a:r>
            <a:r>
              <a:rPr lang="en-US" sz="2000" dirty="0">
                <a:solidFill>
                  <a:prstClr val="black"/>
                </a:solidFill>
                <a:latin typeface="Arial" pitchFamily="34" charset="0"/>
                <a:ea typeface="Times New Roman" pitchFamily="18" charset="0"/>
                <a:cs typeface="Times New Roman" pitchFamily="18" charset="0"/>
              </a:rPr>
              <a:t> </a:t>
            </a:r>
            <a:r>
              <a:rPr lang="en-US" sz="2000" dirty="0">
                <a:solidFill>
                  <a:prstClr val="black"/>
                </a:solidFill>
                <a:latin typeface="Arial" pitchFamily="34" charset="0"/>
                <a:ea typeface="Times New Roman" pitchFamily="18" charset="0"/>
                <a:cs typeface="Times New Roman" pitchFamily="18" charset="0"/>
                <a:sym typeface="Symbol" pitchFamily="18" charset="2"/>
              </a:rPr>
              <a:t></a:t>
            </a:r>
            <a:r>
              <a:rPr lang="en-US" sz="2000" dirty="0">
                <a:solidFill>
                  <a:prstClr val="black"/>
                </a:solidFill>
                <a:latin typeface="Arial" pitchFamily="34" charset="0"/>
                <a:ea typeface="Times New Roman" pitchFamily="18" charset="0"/>
                <a:cs typeface="Times New Roman" pitchFamily="18" charset="0"/>
              </a:rPr>
              <a:t> 4</a:t>
            </a:r>
            <a:r>
              <a:rPr lang="en-US" sz="2000" baseline="30000" dirty="0">
                <a:solidFill>
                  <a:prstClr val="black"/>
                </a:solidFill>
                <a:latin typeface="Arial" pitchFamily="34" charset="0"/>
                <a:ea typeface="Times New Roman" pitchFamily="18" charset="0"/>
                <a:cs typeface="Times New Roman" pitchFamily="18" charset="0"/>
                <a:sym typeface="Symbol" pitchFamily="18" charset="2"/>
              </a:rPr>
              <a:t>2</a:t>
            </a:r>
            <a:r>
              <a:rPr lang="en-US" sz="2000" dirty="0">
                <a:solidFill>
                  <a:prstClr val="black"/>
                </a:solidFill>
                <a:latin typeface="Arial" pitchFamily="34" charset="0"/>
                <a:ea typeface="Times New Roman" pitchFamily="18" charset="0"/>
                <a:cs typeface="Times New Roman" pitchFamily="18" charset="0"/>
                <a:sym typeface="Symbol" pitchFamily="18" charset="2"/>
              </a:rPr>
              <a:t> </a:t>
            </a:r>
            <a:r>
              <a:rPr lang="en-US" sz="2000" dirty="0">
                <a:solidFill>
                  <a:prstClr val="black"/>
                </a:solidFill>
                <a:latin typeface="Arial" pitchFamily="34" charset="0"/>
                <a:ea typeface="Times New Roman" pitchFamily="18" charset="0"/>
                <a:cs typeface="Times New Roman" pitchFamily="18" charset="0"/>
              </a:rPr>
              <a:t> 5</a:t>
            </a:r>
            <a:r>
              <a:rPr lang="en-US" sz="2000" baseline="30000" dirty="0">
                <a:solidFill>
                  <a:prstClr val="black"/>
                </a:solidFill>
                <a:latin typeface="Arial" pitchFamily="34" charset="0"/>
                <a:ea typeface="Times New Roman" pitchFamily="18" charset="0"/>
                <a:cs typeface="Times New Roman" pitchFamily="18" charset="0"/>
                <a:sym typeface="Symbol" pitchFamily="18" charset="2"/>
              </a:rPr>
              <a:t>2</a:t>
            </a:r>
            <a:endParaRPr lang="en-US" sz="2000" dirty="0">
              <a:solidFill>
                <a:prstClr val="black"/>
              </a:solidFill>
              <a:latin typeface="Arial" pitchFamily="34" charset="0"/>
              <a:cs typeface="Arial" pitchFamily="34" charset="0"/>
              <a:sym typeface="Symbol" pitchFamily="18" charset="2"/>
            </a:endParaRPr>
          </a:p>
          <a:p>
            <a:pPr lvl="0">
              <a:tabLst>
                <a:tab pos="533400" algn="l"/>
              </a:tabLst>
            </a:pPr>
            <a:r>
              <a:rPr lang="en-US" sz="2000" dirty="0">
                <a:solidFill>
                  <a:prstClr val="black"/>
                </a:solidFill>
                <a:latin typeface="Arial" pitchFamily="34" charset="0"/>
                <a:ea typeface="Times New Roman" pitchFamily="18" charset="0"/>
                <a:cs typeface="Times New Roman" pitchFamily="18" charset="0"/>
                <a:sym typeface="Symbol" pitchFamily="18" charset="2"/>
              </a:rPr>
              <a:t>	9 </a:t>
            </a:r>
            <a:r>
              <a:rPr lang="en-US" sz="2000" dirty="0">
                <a:solidFill>
                  <a:prstClr val="black"/>
                </a:solidFill>
                <a:latin typeface="Arial" pitchFamily="34" charset="0"/>
                <a:ea typeface="Times New Roman" pitchFamily="18" charset="0"/>
                <a:cs typeface="Times New Roman" pitchFamily="18" charset="0"/>
              </a:rPr>
              <a:t> 16 </a:t>
            </a:r>
            <a:r>
              <a:rPr lang="en-US" sz="2000" dirty="0">
                <a:solidFill>
                  <a:prstClr val="black"/>
                </a:solidFill>
                <a:latin typeface="Arial" pitchFamily="34" charset="0"/>
                <a:ea typeface="Times New Roman" pitchFamily="18" charset="0"/>
                <a:cs typeface="Times New Roman" pitchFamily="18" charset="0"/>
                <a:sym typeface="Symbol" pitchFamily="18" charset="2"/>
              </a:rPr>
              <a:t></a:t>
            </a:r>
            <a:r>
              <a:rPr lang="en-US" sz="2000" dirty="0">
                <a:solidFill>
                  <a:prstClr val="black"/>
                </a:solidFill>
                <a:latin typeface="Arial" pitchFamily="34" charset="0"/>
                <a:ea typeface="Times New Roman" pitchFamily="18" charset="0"/>
                <a:cs typeface="Times New Roman" pitchFamily="18" charset="0"/>
              </a:rPr>
              <a:t> 25</a:t>
            </a:r>
            <a:endParaRPr lang="en-US" sz="2000" dirty="0">
              <a:solidFill>
                <a:prstClr val="black"/>
              </a:solidFill>
              <a:latin typeface="Arial" pitchFamily="34" charset="0"/>
              <a:cs typeface="Arial" pitchFamily="34" charset="0"/>
              <a:sym typeface="Symbol" pitchFamily="18" charset="2"/>
            </a:endParaRPr>
          </a:p>
          <a:p>
            <a:pPr lvl="0">
              <a:tabLst>
                <a:tab pos="533400" algn="l"/>
              </a:tabLst>
            </a:pPr>
            <a:endParaRPr lang="en-US" sz="1200" dirty="0">
              <a:solidFill>
                <a:prstClr val="black"/>
              </a:solidFill>
              <a:latin typeface="Arial" pitchFamily="34" charset="0"/>
              <a:ea typeface="Times New Roman" pitchFamily="18" charset="0"/>
              <a:cs typeface="Times New Roman" pitchFamily="18" charset="0"/>
              <a:sym typeface="Symbol" pitchFamily="18" charset="2"/>
            </a:endParaRPr>
          </a:p>
        </p:txBody>
      </p:sp>
      <p:sp>
        <p:nvSpPr>
          <p:cNvPr id="15" name="Rectangle 2"/>
          <p:cNvSpPr txBox="1">
            <a:spLocks noRot="1"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mtClean="0"/>
              <a:t>Pythagorean Theorem</a:t>
            </a:r>
            <a:endParaRPr lang="en-US" dirty="0" smtClean="0"/>
          </a:p>
        </p:txBody>
      </p:sp>
    </p:spTree>
    <p:extLst>
      <p:ext uri="{BB962C8B-B14F-4D97-AF65-F5344CB8AC3E}">
        <p14:creationId xmlns:p14="http://schemas.microsoft.com/office/powerpoint/2010/main" val="348385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dirty="0" smtClean="0"/>
              <a:t>Pythagorean Theorem</a:t>
            </a:r>
          </a:p>
        </p:txBody>
      </p:sp>
      <p:sp>
        <p:nvSpPr>
          <p:cNvPr id="3075" name="Rectangle 3"/>
          <p:cNvSpPr>
            <a:spLocks noGrp="1" noChangeArrowheads="1"/>
          </p:cNvSpPr>
          <p:nvPr>
            <p:ph idx="1"/>
          </p:nvPr>
        </p:nvSpPr>
        <p:spPr>
          <a:xfrm>
            <a:off x="457200" y="1600200"/>
            <a:ext cx="8229600" cy="4953000"/>
          </a:xfrm>
        </p:spPr>
        <p:txBody>
          <a:bodyPr>
            <a:normAutofit lnSpcReduction="10000"/>
          </a:bodyPr>
          <a:lstStyle/>
          <a:p>
            <a:pPr eaLnBrk="1" hangingPunct="1">
              <a:lnSpc>
                <a:spcPct val="90000"/>
              </a:lnSpc>
              <a:defRPr/>
            </a:pPr>
            <a:r>
              <a:rPr lang="en-US" dirty="0" smtClean="0"/>
              <a:t>a</a:t>
            </a:r>
            <a:r>
              <a:rPr lang="en-US" baseline="30000" dirty="0" smtClean="0"/>
              <a:t>2 </a:t>
            </a:r>
            <a:r>
              <a:rPr lang="en-US" dirty="0" smtClean="0"/>
              <a:t>+ b</a:t>
            </a:r>
            <a:r>
              <a:rPr lang="en-US" baseline="30000" dirty="0" smtClean="0"/>
              <a:t>2 </a:t>
            </a:r>
            <a:r>
              <a:rPr lang="en-US" dirty="0" smtClean="0"/>
              <a:t>= c</a:t>
            </a:r>
            <a:r>
              <a:rPr lang="en-US" baseline="30000" dirty="0" smtClean="0"/>
              <a:t>2</a:t>
            </a:r>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r>
              <a:rPr lang="en-US" dirty="0" smtClean="0"/>
              <a:t>Key words: diagonals; right triangle; area </a:t>
            </a:r>
          </a:p>
          <a:p>
            <a:pPr eaLnBrk="1" hangingPunct="1">
              <a:lnSpc>
                <a:spcPct val="90000"/>
              </a:lnSpc>
              <a:defRPr/>
            </a:pPr>
            <a:r>
              <a:rPr lang="en-US" dirty="0" smtClean="0"/>
              <a:t>In word problems, reference to trees, buildings, etc. (make right angles from the ground) are hints to use Pythagorean Theorem.</a:t>
            </a:r>
          </a:p>
        </p:txBody>
      </p:sp>
      <p:sp>
        <p:nvSpPr>
          <p:cNvPr id="5124" name="AutoShape 4"/>
          <p:cNvSpPr>
            <a:spLocks noChangeArrowheads="1"/>
          </p:cNvSpPr>
          <p:nvPr/>
        </p:nvSpPr>
        <p:spPr bwMode="auto">
          <a:xfrm>
            <a:off x="1143000" y="2590800"/>
            <a:ext cx="914400" cy="914400"/>
          </a:xfrm>
          <a:prstGeom prst="rtTriangle">
            <a:avLst/>
          </a:prstGeom>
          <a:solidFill>
            <a:schemeClr val="accent1"/>
          </a:solidFill>
          <a:ln w="9525">
            <a:solidFill>
              <a:schemeClr val="tx1"/>
            </a:solidFill>
            <a:miter lim="800000"/>
            <a:headEnd/>
            <a:tailEnd/>
          </a:ln>
        </p:spPr>
        <p:txBody>
          <a:bodyPr wrap="none" anchor="ctr"/>
          <a:lstStyle/>
          <a:p>
            <a:endParaRPr lang="en-US"/>
          </a:p>
        </p:txBody>
      </p:sp>
      <p:sp>
        <p:nvSpPr>
          <p:cNvPr id="5125" name="Text Box 5"/>
          <p:cNvSpPr txBox="1">
            <a:spLocks noChangeArrowheads="1"/>
          </p:cNvSpPr>
          <p:nvPr/>
        </p:nvSpPr>
        <p:spPr bwMode="auto">
          <a:xfrm>
            <a:off x="1508125" y="2551113"/>
            <a:ext cx="136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hypotenuse</a:t>
            </a:r>
          </a:p>
        </p:txBody>
      </p:sp>
      <p:sp>
        <p:nvSpPr>
          <p:cNvPr id="5126" name="Text Box 6"/>
          <p:cNvSpPr txBox="1">
            <a:spLocks noChangeArrowheads="1"/>
          </p:cNvSpPr>
          <p:nvPr/>
        </p:nvSpPr>
        <p:spPr bwMode="auto">
          <a:xfrm>
            <a:off x="1279525" y="35417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leg</a:t>
            </a:r>
          </a:p>
        </p:txBody>
      </p:sp>
      <p:sp>
        <p:nvSpPr>
          <p:cNvPr id="5127" name="Text Box 7"/>
          <p:cNvSpPr txBox="1">
            <a:spLocks noChangeArrowheads="1"/>
          </p:cNvSpPr>
          <p:nvPr/>
        </p:nvSpPr>
        <p:spPr bwMode="auto">
          <a:xfrm>
            <a:off x="533400" y="28194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en-US">
                <a:latin typeface="Arial" charset="0"/>
              </a:rPr>
              <a:t>leg</a:t>
            </a:r>
          </a:p>
        </p:txBody>
      </p:sp>
      <p:sp>
        <p:nvSpPr>
          <p:cNvPr id="5128" name="Line 8"/>
          <p:cNvSpPr>
            <a:spLocks noChangeShapeType="1"/>
          </p:cNvSpPr>
          <p:nvPr/>
        </p:nvSpPr>
        <p:spPr bwMode="auto">
          <a:xfrm flipH="1">
            <a:off x="2209800" y="2057400"/>
            <a:ext cx="304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43888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dirty="0" smtClean="0"/>
              <a:t>Pythagorean Theorem</a:t>
            </a:r>
          </a:p>
        </p:txBody>
      </p:sp>
      <p:sp>
        <p:nvSpPr>
          <p:cNvPr id="3075" name="Rectangle 3"/>
          <p:cNvSpPr>
            <a:spLocks noGrp="1" noChangeArrowheads="1"/>
          </p:cNvSpPr>
          <p:nvPr>
            <p:ph idx="1"/>
          </p:nvPr>
        </p:nvSpPr>
        <p:spPr>
          <a:xfrm>
            <a:off x="457200" y="1600200"/>
            <a:ext cx="8229600" cy="4953000"/>
          </a:xfrm>
        </p:spPr>
        <p:txBody>
          <a:bodyPr>
            <a:normAutofit/>
          </a:bodyPr>
          <a:lstStyle/>
          <a:p>
            <a:pPr marL="0" indent="0" eaLnBrk="1" hangingPunct="1">
              <a:lnSpc>
                <a:spcPct val="90000"/>
              </a:lnSpc>
              <a:buNone/>
              <a:defRPr/>
            </a:pPr>
            <a:r>
              <a:rPr lang="en-US" dirty="0" smtClean="0"/>
              <a:t>Triples – Memorize and look for them in problems!!!!</a:t>
            </a:r>
          </a:p>
          <a:p>
            <a:pPr marL="0" indent="0" eaLnBrk="1" hangingPunct="1">
              <a:lnSpc>
                <a:spcPct val="90000"/>
              </a:lnSpc>
              <a:buNone/>
              <a:defRPr/>
            </a:pPr>
            <a:r>
              <a:rPr lang="en-US" dirty="0" smtClean="0">
                <a:solidFill>
                  <a:srgbClr val="C00000"/>
                </a:solidFill>
              </a:rPr>
              <a:t>3,4,5</a:t>
            </a:r>
            <a:r>
              <a:rPr lang="en-US" dirty="0" smtClean="0"/>
              <a:t> 	and 		</a:t>
            </a:r>
            <a:r>
              <a:rPr lang="en-US" dirty="0" smtClean="0">
                <a:solidFill>
                  <a:schemeClr val="accent3">
                    <a:lumMod val="50000"/>
                  </a:schemeClr>
                </a:solidFill>
              </a:rPr>
              <a:t>5,12,13</a:t>
            </a:r>
          </a:p>
          <a:p>
            <a:pPr marL="0" indent="0" eaLnBrk="1" hangingPunct="1">
              <a:lnSpc>
                <a:spcPct val="90000"/>
              </a:lnSpc>
              <a:buNone/>
              <a:defRPr/>
            </a:pPr>
            <a:r>
              <a:rPr lang="en-US" dirty="0" smtClean="0"/>
              <a:t>If you memorize these 2 triples, you will also know the multiples are also right triangles.</a:t>
            </a:r>
          </a:p>
          <a:p>
            <a:pPr marL="0" indent="0" eaLnBrk="1" hangingPunct="1">
              <a:lnSpc>
                <a:spcPct val="90000"/>
              </a:lnSpc>
              <a:buNone/>
              <a:defRPr/>
            </a:pPr>
            <a:r>
              <a:rPr lang="en-US" dirty="0" smtClean="0">
                <a:solidFill>
                  <a:srgbClr val="C00000"/>
                </a:solidFill>
              </a:rPr>
              <a:t>6,8,10			</a:t>
            </a:r>
            <a:r>
              <a:rPr lang="en-US" dirty="0" smtClean="0">
                <a:solidFill>
                  <a:schemeClr val="accent3">
                    <a:lumMod val="50000"/>
                  </a:schemeClr>
                </a:solidFill>
              </a:rPr>
              <a:t>10,24,25</a:t>
            </a:r>
          </a:p>
          <a:p>
            <a:pPr marL="0" indent="0" eaLnBrk="1" hangingPunct="1">
              <a:lnSpc>
                <a:spcPct val="90000"/>
              </a:lnSpc>
              <a:buNone/>
              <a:defRPr/>
            </a:pPr>
            <a:r>
              <a:rPr lang="en-US" dirty="0" smtClean="0">
                <a:solidFill>
                  <a:srgbClr val="C00000"/>
                </a:solidFill>
              </a:rPr>
              <a:t>9,12,15			</a:t>
            </a:r>
            <a:r>
              <a:rPr lang="en-US" dirty="0" smtClean="0">
                <a:solidFill>
                  <a:schemeClr val="accent3">
                    <a:lumMod val="50000"/>
                  </a:schemeClr>
                </a:solidFill>
              </a:rPr>
              <a:t>15,36,39</a:t>
            </a:r>
          </a:p>
          <a:p>
            <a:pPr marL="0" indent="0" eaLnBrk="1" hangingPunct="1">
              <a:lnSpc>
                <a:spcPct val="90000"/>
              </a:lnSpc>
              <a:buNone/>
              <a:defRPr/>
            </a:pPr>
            <a:r>
              <a:rPr lang="en-US" dirty="0" smtClean="0">
                <a:solidFill>
                  <a:srgbClr val="C00000"/>
                </a:solidFill>
              </a:rPr>
              <a:t>12,16,20</a:t>
            </a:r>
          </a:p>
          <a:p>
            <a:pPr marL="0" indent="0" eaLnBrk="1" hangingPunct="1">
              <a:lnSpc>
                <a:spcPct val="90000"/>
              </a:lnSpc>
              <a:buNone/>
              <a:defRPr/>
            </a:pPr>
            <a:r>
              <a:rPr lang="en-US" dirty="0" smtClean="0">
                <a:solidFill>
                  <a:srgbClr val="C00000"/>
                </a:solidFill>
              </a:rPr>
              <a:t>15,20,25</a:t>
            </a:r>
          </a:p>
          <a:p>
            <a:pPr marL="0" indent="0" eaLnBrk="1" hangingPunct="1">
              <a:lnSpc>
                <a:spcPct val="90000"/>
              </a:lnSpc>
              <a:buNone/>
              <a:defRPr/>
            </a:pPr>
            <a:endParaRPr lang="en-US" dirty="0" smtClean="0"/>
          </a:p>
          <a:p>
            <a:pPr marL="0" indent="0" eaLnBrk="1" hangingPunct="1">
              <a:lnSpc>
                <a:spcPct val="90000"/>
              </a:lnSpc>
              <a:buNone/>
              <a:defRPr/>
            </a:pPr>
            <a:endParaRPr lang="en-US" dirty="0" smtClean="0"/>
          </a:p>
        </p:txBody>
      </p:sp>
    </p:spTree>
    <p:extLst>
      <p:ext uri="{BB962C8B-B14F-4D97-AF65-F5344CB8AC3E}">
        <p14:creationId xmlns:p14="http://schemas.microsoft.com/office/powerpoint/2010/main" val="570215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 (Multiple Choice)</a:t>
            </a:r>
            <a:endParaRPr lang="en-US" dirty="0"/>
          </a:p>
        </p:txBody>
      </p:sp>
      <p:sp>
        <p:nvSpPr>
          <p:cNvPr id="3" name="Content Placeholder 2"/>
          <p:cNvSpPr>
            <a:spLocks noGrp="1"/>
          </p:cNvSpPr>
          <p:nvPr>
            <p:ph idx="1"/>
          </p:nvPr>
        </p:nvSpPr>
        <p:spPr>
          <a:xfrm>
            <a:off x="152400" y="1295400"/>
            <a:ext cx="8534400" cy="5432524"/>
          </a:xfrm>
        </p:spPr>
        <p:txBody>
          <a:bodyPr/>
          <a:lstStyle/>
          <a:p>
            <a:pPr marL="0" indent="0">
              <a:buNone/>
            </a:pPr>
            <a:r>
              <a:rPr lang="en-US" dirty="0" smtClean="0"/>
              <a:t>If you have a multiple choice problem, PLUG in values to see which one is correct.</a:t>
            </a:r>
          </a:p>
          <a:p>
            <a:pPr marL="0" indent="0">
              <a:buNone/>
            </a:pPr>
            <a:r>
              <a:rPr lang="en-US" sz="2400" dirty="0" smtClean="0">
                <a:solidFill>
                  <a:schemeClr val="accent5">
                    <a:lumMod val="50000"/>
                  </a:schemeClr>
                </a:solidFill>
              </a:rPr>
              <a:t>Question:</a:t>
            </a:r>
          </a:p>
          <a:p>
            <a:pPr marL="0" indent="0">
              <a:buNone/>
            </a:pPr>
            <a:r>
              <a:rPr lang="en-US" sz="2400" dirty="0" smtClean="0">
                <a:solidFill>
                  <a:schemeClr val="accent5">
                    <a:lumMod val="50000"/>
                  </a:schemeClr>
                </a:solidFill>
              </a:rPr>
              <a:t>Which value of k</a:t>
            </a:r>
          </a:p>
          <a:p>
            <a:pPr marL="0" indent="0">
              <a:buNone/>
            </a:pPr>
            <a:r>
              <a:rPr lang="en-US" sz="2400" dirty="0" smtClean="0">
                <a:solidFill>
                  <a:schemeClr val="accent5">
                    <a:lumMod val="50000"/>
                  </a:schemeClr>
                </a:solidFill>
              </a:rPr>
              <a:t>is a solution to the</a:t>
            </a:r>
          </a:p>
          <a:p>
            <a:pPr marL="0" indent="0">
              <a:buNone/>
            </a:pPr>
            <a:r>
              <a:rPr lang="en-US" sz="2400" dirty="0" smtClean="0">
                <a:solidFill>
                  <a:schemeClr val="accent5">
                    <a:lumMod val="50000"/>
                  </a:schemeClr>
                </a:solidFill>
              </a:rPr>
              <a:t>equation?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389143"/>
            <a:ext cx="5638800" cy="200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4419600"/>
            <a:ext cx="8001000" cy="2308324"/>
          </a:xfrm>
          <a:prstGeom prst="rect">
            <a:avLst/>
          </a:prstGeom>
          <a:noFill/>
        </p:spPr>
        <p:txBody>
          <a:bodyPr wrap="square" rtlCol="0">
            <a:spAutoFit/>
          </a:bodyPr>
          <a:lstStyle/>
          <a:p>
            <a:r>
              <a:rPr lang="en-US" sz="2400" dirty="0" smtClean="0"/>
              <a:t>Look at the problem. </a:t>
            </a:r>
            <a:r>
              <a:rPr lang="en-US" sz="2400" dirty="0" smtClean="0">
                <a:solidFill>
                  <a:srgbClr val="C00000"/>
                </a:solidFill>
              </a:rPr>
              <a:t>15k means “15 times k”. </a:t>
            </a:r>
            <a:r>
              <a:rPr lang="en-US" sz="2400" dirty="0" smtClean="0"/>
              <a:t>15 times some number equals -165.  Now look at your answer choices. You should notice that A,B, and D don’t make sense because the number are too big. Let’s see if -11 is the correct answer:</a:t>
            </a:r>
          </a:p>
          <a:p>
            <a:r>
              <a:rPr lang="en-US" sz="2400" dirty="0" smtClean="0"/>
              <a:t>-165 = 15(-11)</a:t>
            </a:r>
          </a:p>
          <a:p>
            <a:r>
              <a:rPr lang="en-US" sz="2400" dirty="0" smtClean="0"/>
              <a:t>-165 = -165 This is a true statement, so -11 is correct.</a:t>
            </a:r>
            <a:endParaRPr lang="en-US" sz="2400" dirty="0"/>
          </a:p>
        </p:txBody>
      </p:sp>
    </p:spTree>
    <p:extLst>
      <p:ext uri="{BB962C8B-B14F-4D97-AF65-F5344CB8AC3E}">
        <p14:creationId xmlns:p14="http://schemas.microsoft.com/office/powerpoint/2010/main" val="35689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How Do You Plot Points?</a:t>
            </a:r>
          </a:p>
        </p:txBody>
      </p:sp>
      <p:sp>
        <p:nvSpPr>
          <p:cNvPr id="21508" name="Rectangle 4"/>
          <p:cNvSpPr>
            <a:spLocks noGrp="1" noChangeArrowheads="1"/>
          </p:cNvSpPr>
          <p:nvPr>
            <p:ph type="body" sz="half" idx="1"/>
          </p:nvPr>
        </p:nvSpPr>
        <p:spPr>
          <a:xfrm>
            <a:off x="228600" y="1600200"/>
            <a:ext cx="5029200" cy="5105400"/>
          </a:xfrm>
        </p:spPr>
        <p:txBody>
          <a:bodyPr>
            <a:noAutofit/>
          </a:bodyPr>
          <a:lstStyle/>
          <a:p>
            <a:pPr>
              <a:lnSpc>
                <a:spcPct val="80000"/>
              </a:lnSpc>
            </a:pPr>
            <a:r>
              <a:rPr lang="en-US" b="1" dirty="0" smtClean="0"/>
              <a:t>Sing it! Over </a:t>
            </a:r>
            <a:r>
              <a:rPr lang="en-US" b="1" dirty="0"/>
              <a:t>and up, over and up</a:t>
            </a:r>
            <a:r>
              <a:rPr lang="en-US" b="1" dirty="0" smtClean="0"/>
              <a:t>, x </a:t>
            </a:r>
            <a:r>
              <a:rPr lang="en-US" b="1" dirty="0"/>
              <a:t>goes over and y goes up</a:t>
            </a:r>
            <a:r>
              <a:rPr lang="en-US" b="1" dirty="0" smtClean="0"/>
              <a:t>!</a:t>
            </a:r>
          </a:p>
          <a:p>
            <a:pPr>
              <a:lnSpc>
                <a:spcPct val="80000"/>
              </a:lnSpc>
            </a:pPr>
            <a:r>
              <a:rPr lang="en-US" b="1" dirty="0" smtClean="0"/>
              <a:t>You must run before you jump!</a:t>
            </a:r>
          </a:p>
          <a:p>
            <a:pPr>
              <a:lnSpc>
                <a:spcPct val="80000"/>
              </a:lnSpc>
            </a:pPr>
            <a:r>
              <a:rPr lang="en-US" b="1" dirty="0" smtClean="0"/>
              <a:t>You must crawl before you walk!</a:t>
            </a:r>
            <a:endParaRPr lang="en-US" b="1" dirty="0" smtClean="0"/>
          </a:p>
          <a:p>
            <a:pPr>
              <a:lnSpc>
                <a:spcPct val="80000"/>
              </a:lnSpc>
            </a:pPr>
            <a:r>
              <a:rPr lang="en-US" dirty="0" smtClean="0"/>
              <a:t>Plot (5,2) (Over 5, up 2)</a:t>
            </a:r>
          </a:p>
          <a:p>
            <a:pPr>
              <a:lnSpc>
                <a:spcPct val="80000"/>
              </a:lnSpc>
            </a:pPr>
            <a:r>
              <a:rPr lang="en-US" sz="1200" b="1" dirty="0" smtClean="0"/>
              <a:t>Do not get this mixed up with slope, which is rise over run, where you go up and over!!! </a:t>
            </a:r>
            <a:endParaRPr lang="en-US" sz="1200" b="1" dirty="0"/>
          </a:p>
          <a:p>
            <a:pPr>
              <a:lnSpc>
                <a:spcPct val="80000"/>
              </a:lnSpc>
            </a:pPr>
            <a:r>
              <a:rPr lang="en-US" sz="1200" dirty="0" smtClean="0">
                <a:solidFill>
                  <a:schemeClr val="accent6">
                    <a:lumMod val="50000"/>
                  </a:schemeClr>
                </a:solidFill>
              </a:rPr>
              <a:t>Ask yourself, am I plotting a point, or am I finding the slope of a line?</a:t>
            </a:r>
            <a:endParaRPr lang="en-US" sz="1200" dirty="0">
              <a:solidFill>
                <a:schemeClr val="accent6">
                  <a:lumMod val="50000"/>
                </a:schemeClr>
              </a:solidFill>
            </a:endParaRPr>
          </a:p>
        </p:txBody>
      </p:sp>
      <p:pic>
        <p:nvPicPr>
          <p:cNvPr id="21512" name="Picture 8" descr="point0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524000"/>
            <a:ext cx="2971800" cy="2733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6716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 (Multiple Choice)</a:t>
            </a:r>
            <a:endParaRPr lang="en-US" dirty="0"/>
          </a:p>
        </p:txBody>
      </p:sp>
      <p:sp>
        <p:nvSpPr>
          <p:cNvPr id="3" name="Content Placeholder 2"/>
          <p:cNvSpPr>
            <a:spLocks noGrp="1"/>
          </p:cNvSpPr>
          <p:nvPr>
            <p:ph idx="1"/>
          </p:nvPr>
        </p:nvSpPr>
        <p:spPr>
          <a:xfrm>
            <a:off x="152400" y="1295400"/>
            <a:ext cx="8534400" cy="5432524"/>
          </a:xfrm>
        </p:spPr>
        <p:txBody>
          <a:bodyPr/>
          <a:lstStyle/>
          <a:p>
            <a:pPr marL="0" indent="0">
              <a:buNone/>
            </a:pPr>
            <a:r>
              <a:rPr lang="en-US" dirty="0" smtClean="0"/>
              <a:t>If you have a multiple choice problem, PLUG in values to see which one is correct.</a:t>
            </a:r>
          </a:p>
          <a:p>
            <a:pPr marL="0" indent="0">
              <a:buNone/>
            </a:pPr>
            <a:r>
              <a:rPr lang="en-US" sz="2400" dirty="0" smtClean="0">
                <a:solidFill>
                  <a:schemeClr val="accent5">
                    <a:lumMod val="50000"/>
                  </a:schemeClr>
                </a:solidFill>
              </a:rPr>
              <a:t>Question:</a:t>
            </a:r>
          </a:p>
          <a:p>
            <a:pPr marL="0" indent="0">
              <a:buNone/>
            </a:pPr>
            <a:r>
              <a:rPr lang="en-US" sz="2400" dirty="0" smtClean="0">
                <a:solidFill>
                  <a:schemeClr val="accent5">
                    <a:lumMod val="50000"/>
                  </a:schemeClr>
                </a:solidFill>
              </a:rPr>
              <a:t>Which value of n</a:t>
            </a:r>
          </a:p>
          <a:p>
            <a:pPr marL="0" indent="0">
              <a:buNone/>
            </a:pPr>
            <a:r>
              <a:rPr lang="en-US" sz="2400" dirty="0" smtClean="0">
                <a:solidFill>
                  <a:schemeClr val="accent5">
                    <a:lumMod val="50000"/>
                  </a:schemeClr>
                </a:solidFill>
              </a:rPr>
              <a:t>makes the statement true?</a:t>
            </a:r>
          </a:p>
        </p:txBody>
      </p:sp>
      <mc:AlternateContent xmlns:mc="http://schemas.openxmlformats.org/markup-compatibility/2006" xmlns:a14="http://schemas.microsoft.com/office/drawing/2010/main">
        <mc:Choice Requires="a14">
          <p:sp>
            <p:nvSpPr>
              <p:cNvPr id="4" name="TextBox 3"/>
              <p:cNvSpPr txBox="1"/>
              <p:nvPr/>
            </p:nvSpPr>
            <p:spPr>
              <a:xfrm>
                <a:off x="381000" y="4419600"/>
                <a:ext cx="8534400" cy="2390078"/>
              </a:xfrm>
              <a:prstGeom prst="rect">
                <a:avLst/>
              </a:prstGeom>
              <a:noFill/>
            </p:spPr>
            <p:txBody>
              <a:bodyPr wrap="square" rtlCol="0">
                <a:spAutoFit/>
              </a:bodyPr>
              <a:lstStyle/>
              <a:p>
                <a:r>
                  <a:rPr lang="en-US" sz="2800" dirty="0" smtClean="0"/>
                  <a:t>Look at the problem. </a:t>
                </a:r>
                <a14:m>
                  <m:oMath xmlns:m="http://schemas.openxmlformats.org/officeDocument/2006/math">
                    <m:f>
                      <m:fPr>
                        <m:ctrlPr>
                          <a:rPr lang="en-US" sz="2800" i="1" smtClean="0">
                            <a:latin typeface="Cambria Math"/>
                          </a:rPr>
                        </m:ctrlPr>
                      </m:fPr>
                      <m:num>
                        <m:r>
                          <a:rPr lang="en-US" sz="2800" b="0" i="1" smtClean="0">
                            <a:latin typeface="Cambria Math"/>
                          </a:rPr>
                          <m:t>𝑛</m:t>
                        </m:r>
                      </m:num>
                      <m:den>
                        <m:r>
                          <a:rPr lang="en-US" sz="2800" b="0" i="1" smtClean="0">
                            <a:latin typeface="Cambria Math"/>
                          </a:rPr>
                          <m:t>2</m:t>
                        </m:r>
                      </m:den>
                    </m:f>
                    <m:r>
                      <a:rPr lang="en-US" sz="2800" b="0" i="1" smtClean="0">
                        <a:latin typeface="Cambria Math"/>
                      </a:rPr>
                      <m:t> </m:t>
                    </m:r>
                  </m:oMath>
                </a14:m>
                <a:r>
                  <a:rPr lang="en-US" sz="2800" dirty="0" smtClean="0"/>
                  <a:t>means “n divided by 2”. Some number divided by 2 equals 11. Start with A. Plug in 9 where you see the n. Is 9 divided by 2 equal to 11? No. Go to B. Is 22 divided by 2 equal to 11? Yes. B is the answer. Always check the other answers just to make sure.</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4419600"/>
                <a:ext cx="8534400" cy="2390078"/>
              </a:xfrm>
              <a:prstGeom prst="rect">
                <a:avLst/>
              </a:prstGeom>
              <a:blipFill rotWithShape="1">
                <a:blip r:embed="rId2"/>
                <a:stretch>
                  <a:fillRect l="-1500" r="-2357" b="-6122"/>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2286000"/>
            <a:ext cx="3389050" cy="224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011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3029116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a:t>A </a:t>
            </a:r>
            <a:r>
              <a:rPr lang="en-US" b="1" dirty="0"/>
              <a:t>relation</a:t>
            </a:r>
            <a:r>
              <a:rPr lang="en-US" dirty="0"/>
              <a:t> is a set of ordered pairs.	</a:t>
            </a:r>
            <a:endParaRPr lang="en-US" dirty="0" smtClean="0"/>
          </a:p>
          <a:p>
            <a:pPr marL="0" indent="0">
              <a:buNone/>
            </a:pPr>
            <a:r>
              <a:rPr lang="en-US" dirty="0" smtClean="0"/>
              <a:t>{(</a:t>
            </a:r>
            <a:r>
              <a:rPr lang="en-US" dirty="0"/>
              <a:t>1, 2), (3, 4), (5, 6)}</a:t>
            </a:r>
          </a:p>
          <a:p>
            <a:r>
              <a:rPr lang="en-US" dirty="0"/>
              <a:t>The </a:t>
            </a:r>
            <a:r>
              <a:rPr lang="en-US" b="1" dirty="0"/>
              <a:t>domain</a:t>
            </a:r>
            <a:r>
              <a:rPr lang="en-US" dirty="0"/>
              <a:t> of a relation is the set of all</a:t>
            </a:r>
            <a:br>
              <a:rPr lang="en-US" dirty="0"/>
            </a:br>
            <a:r>
              <a:rPr lang="en-US" u="sng" dirty="0"/>
              <a:t>first components</a:t>
            </a:r>
            <a:r>
              <a:rPr lang="en-US" dirty="0"/>
              <a:t> of the ordered pairs.	</a:t>
            </a:r>
            <a:endParaRPr lang="en-US" dirty="0" smtClean="0"/>
          </a:p>
          <a:p>
            <a:pPr marL="0" indent="0">
              <a:buNone/>
            </a:pPr>
            <a:r>
              <a:rPr lang="en-US" dirty="0" smtClean="0"/>
              <a:t>{</a:t>
            </a:r>
            <a:r>
              <a:rPr lang="en-US" dirty="0"/>
              <a:t>1, 3, 5}</a:t>
            </a:r>
          </a:p>
          <a:p>
            <a:r>
              <a:rPr lang="en-US" dirty="0"/>
              <a:t>The </a:t>
            </a:r>
            <a:r>
              <a:rPr lang="en-US" b="1" dirty="0"/>
              <a:t>range</a:t>
            </a:r>
            <a:r>
              <a:rPr lang="en-US" dirty="0"/>
              <a:t> of a relation is the set of all</a:t>
            </a:r>
            <a:br>
              <a:rPr lang="en-US" dirty="0"/>
            </a:br>
            <a:r>
              <a:rPr lang="en-US" u="sng" dirty="0"/>
              <a:t>second components</a:t>
            </a:r>
            <a:r>
              <a:rPr lang="en-US" dirty="0"/>
              <a:t> of the ordered pairs.	</a:t>
            </a:r>
            <a:endParaRPr lang="en-US" dirty="0" smtClean="0"/>
          </a:p>
          <a:p>
            <a:pPr marL="0" indent="0">
              <a:buNone/>
            </a:pPr>
            <a:r>
              <a:rPr lang="en-US" dirty="0" smtClean="0"/>
              <a:t>{</a:t>
            </a:r>
            <a:r>
              <a:rPr lang="en-US" dirty="0"/>
              <a:t>2, 4, 6}</a:t>
            </a:r>
          </a:p>
          <a:p>
            <a:endParaRPr lang="en-US" dirty="0"/>
          </a:p>
        </p:txBody>
      </p:sp>
    </p:spTree>
    <p:extLst>
      <p:ext uri="{BB962C8B-B14F-4D97-AF65-F5344CB8AC3E}">
        <p14:creationId xmlns:p14="http://schemas.microsoft.com/office/powerpoint/2010/main" val="3894315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Functions – One output for each input</a:t>
            </a:r>
            <a:br>
              <a:rPr lang="en-US" dirty="0" smtClean="0"/>
            </a:br>
            <a:r>
              <a:rPr lang="en-US" dirty="0" smtClean="0">
                <a:solidFill>
                  <a:schemeClr val="tx2">
                    <a:lumMod val="60000"/>
                    <a:lumOff val="40000"/>
                  </a:schemeClr>
                </a:solidFill>
              </a:rPr>
              <a:t>Think about a drink machine!</a:t>
            </a:r>
            <a:endParaRPr lang="en-US" dirty="0">
              <a:solidFill>
                <a:schemeClr val="tx2">
                  <a:lumMod val="60000"/>
                  <a:lumOff val="40000"/>
                </a:schemeClr>
              </a:solidFill>
            </a:endParaRPr>
          </a:p>
        </p:txBody>
      </p:sp>
      <p:sp>
        <p:nvSpPr>
          <p:cNvPr id="8" name="Text Placeholder 7"/>
          <p:cNvSpPr>
            <a:spLocks noGrp="1"/>
          </p:cNvSpPr>
          <p:nvPr>
            <p:ph type="body" idx="1"/>
          </p:nvPr>
        </p:nvSpPr>
        <p:spPr/>
        <p:txBody>
          <a:bodyPr/>
          <a:lstStyle/>
          <a:p>
            <a:pPr algn="ctr"/>
            <a:r>
              <a:rPr lang="en-US" dirty="0" smtClean="0"/>
              <a:t>Function</a:t>
            </a:r>
            <a:endParaRPr lang="en-US" dirty="0"/>
          </a:p>
        </p:txBody>
      </p:sp>
      <p:sp>
        <p:nvSpPr>
          <p:cNvPr id="9" name="Content Placeholder 8"/>
          <p:cNvSpPr>
            <a:spLocks noGrp="1"/>
          </p:cNvSpPr>
          <p:nvPr>
            <p:ph sz="half" idx="2"/>
          </p:nvPr>
        </p:nvSpPr>
        <p:spPr/>
        <p:txBody>
          <a:bodyPr/>
          <a:lstStyle/>
          <a:p>
            <a:endParaRPr lang="en-US" dirty="0"/>
          </a:p>
        </p:txBody>
      </p:sp>
      <p:sp>
        <p:nvSpPr>
          <p:cNvPr id="10" name="Text Placeholder 9"/>
          <p:cNvSpPr>
            <a:spLocks noGrp="1"/>
          </p:cNvSpPr>
          <p:nvPr>
            <p:ph type="body" sz="quarter" idx="3"/>
          </p:nvPr>
        </p:nvSpPr>
        <p:spPr/>
        <p:txBody>
          <a:bodyPr/>
          <a:lstStyle/>
          <a:p>
            <a:pPr algn="ctr"/>
            <a:r>
              <a:rPr lang="en-US" dirty="0" smtClean="0"/>
              <a:t>Not a Function</a:t>
            </a:r>
            <a:endParaRPr lang="en-US" dirty="0"/>
          </a:p>
        </p:txBody>
      </p:sp>
      <p:sp>
        <p:nvSpPr>
          <p:cNvPr id="11" name="Content Placeholder 10"/>
          <p:cNvSpPr>
            <a:spLocks noGrp="1"/>
          </p:cNvSpPr>
          <p:nvPr>
            <p:ph sz="quarter" idx="4"/>
          </p:nvPr>
        </p:nvSpPr>
        <p:spPr/>
        <p:txBody>
          <a:bodyPr/>
          <a:lstStyle/>
          <a:p>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83986"/>
            <a:ext cx="412195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69724"/>
            <a:ext cx="40290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915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2620962"/>
          </a:xfrm>
        </p:spPr>
        <p:txBody>
          <a:bodyPr>
            <a:normAutofit fontScale="90000"/>
          </a:bodyPr>
          <a:lstStyle/>
          <a:p>
            <a:r>
              <a:rPr lang="en-US" dirty="0" smtClean="0"/>
              <a:t>Functions – One output for each input</a:t>
            </a:r>
            <a:br>
              <a:rPr lang="en-US" dirty="0" smtClean="0"/>
            </a:br>
            <a:r>
              <a:rPr lang="en-US" dirty="0" smtClean="0"/>
              <a:t>Look at the x value (first number of each pair) </a:t>
            </a:r>
            <a:r>
              <a:rPr lang="en-US" dirty="0" smtClean="0">
                <a:solidFill>
                  <a:srgbClr val="FF0000"/>
                </a:solidFill>
              </a:rPr>
              <a:t>If it repeats, it is Not a function!</a:t>
            </a:r>
            <a:br>
              <a:rPr lang="en-US" dirty="0" smtClean="0">
                <a:solidFill>
                  <a:srgbClr val="FF0000"/>
                </a:solidFill>
              </a:rPr>
            </a:br>
            <a:endParaRPr lang="en-US" dirty="0">
              <a:solidFill>
                <a:srgbClr val="FF0000"/>
              </a:solidFill>
            </a:endParaRPr>
          </a:p>
        </p:txBody>
      </p:sp>
      <p:sp>
        <p:nvSpPr>
          <p:cNvPr id="2" name="Rectangle 1"/>
          <p:cNvSpPr/>
          <p:nvPr/>
        </p:nvSpPr>
        <p:spPr>
          <a:xfrm>
            <a:off x="152400" y="2971800"/>
            <a:ext cx="9144000" cy="2554545"/>
          </a:xfrm>
          <a:prstGeom prst="rect">
            <a:avLst/>
          </a:prstGeom>
        </p:spPr>
        <p:txBody>
          <a:bodyPr wrap="square">
            <a:spAutoFit/>
          </a:bodyPr>
          <a:lstStyle/>
          <a:p>
            <a:r>
              <a:rPr lang="en-US" sz="4000" dirty="0"/>
              <a:t>A-{(1,2), (3,3), (4,5) (5,6</a:t>
            </a:r>
            <a:r>
              <a:rPr lang="en-US" sz="4000" dirty="0" smtClean="0"/>
              <a:t>)} Function</a:t>
            </a:r>
            <a:r>
              <a:rPr lang="en-US" sz="4000" dirty="0"/>
              <a:t/>
            </a:r>
            <a:br>
              <a:rPr lang="en-US" sz="4000" dirty="0"/>
            </a:br>
            <a:r>
              <a:rPr lang="en-US" sz="4000" dirty="0"/>
              <a:t>B-{(</a:t>
            </a:r>
            <a:r>
              <a:rPr lang="en-US" sz="4000" dirty="0">
                <a:solidFill>
                  <a:srgbClr val="FF0000"/>
                </a:solidFill>
              </a:rPr>
              <a:t>3</a:t>
            </a:r>
            <a:r>
              <a:rPr lang="en-US" sz="4000" dirty="0"/>
              <a:t>,1), (2,1), (1,2), (</a:t>
            </a:r>
            <a:r>
              <a:rPr lang="en-US" sz="4000" dirty="0">
                <a:solidFill>
                  <a:srgbClr val="FF0000"/>
                </a:solidFill>
              </a:rPr>
              <a:t>3</a:t>
            </a:r>
            <a:r>
              <a:rPr lang="en-US" sz="4000" dirty="0"/>
              <a:t>,2</a:t>
            </a:r>
            <a:r>
              <a:rPr lang="en-US" sz="4000" dirty="0" smtClean="0"/>
              <a:t>)}</a:t>
            </a:r>
            <a:r>
              <a:rPr lang="en-US" sz="4000" dirty="0" smtClean="0">
                <a:solidFill>
                  <a:srgbClr val="FF0000"/>
                </a:solidFill>
              </a:rPr>
              <a:t>Not a function</a:t>
            </a:r>
            <a:r>
              <a:rPr lang="en-US" sz="4000" dirty="0"/>
              <a:t/>
            </a:r>
            <a:br>
              <a:rPr lang="en-US" sz="4000" dirty="0"/>
            </a:br>
            <a:r>
              <a:rPr lang="en-US" sz="4000" dirty="0"/>
              <a:t>C-{(4,1), (5,1), (6,1), (7,1</a:t>
            </a:r>
            <a:r>
              <a:rPr lang="en-US" sz="4000" dirty="0" smtClean="0"/>
              <a:t>)}Function</a:t>
            </a:r>
            <a:r>
              <a:rPr lang="en-US" sz="4000" dirty="0"/>
              <a:t/>
            </a:r>
            <a:br>
              <a:rPr lang="en-US" sz="4000" dirty="0"/>
            </a:br>
            <a:r>
              <a:rPr lang="en-US" sz="4000" dirty="0"/>
              <a:t>D-{(0,0), (1,1), (2,2), (3,3</a:t>
            </a:r>
            <a:r>
              <a:rPr lang="en-US" sz="4000" dirty="0" smtClean="0"/>
              <a:t>)}Function</a:t>
            </a:r>
            <a:endParaRPr lang="en-US" sz="4000" dirty="0"/>
          </a:p>
        </p:txBody>
      </p:sp>
    </p:spTree>
    <p:extLst>
      <p:ext uri="{BB962C8B-B14F-4D97-AF65-F5344CB8AC3E}">
        <p14:creationId xmlns:p14="http://schemas.microsoft.com/office/powerpoint/2010/main" val="1460746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Functions – </a:t>
            </a:r>
            <a:r>
              <a:rPr lang="en-US" dirty="0" smtClean="0">
                <a:solidFill>
                  <a:srgbClr val="FF0000"/>
                </a:solidFill>
              </a:rPr>
              <a:t>One</a:t>
            </a:r>
            <a:r>
              <a:rPr lang="en-US" dirty="0" smtClean="0"/>
              <a:t> output for each input</a:t>
            </a:r>
            <a:br>
              <a:rPr lang="en-US" dirty="0" smtClean="0"/>
            </a:br>
            <a:r>
              <a:rPr lang="en-US" dirty="0" smtClean="0">
                <a:solidFill>
                  <a:schemeClr val="tx2">
                    <a:lumMod val="60000"/>
                    <a:lumOff val="40000"/>
                  </a:schemeClr>
                </a:solidFill>
              </a:rPr>
              <a:t>Think about a drink machine!</a:t>
            </a:r>
            <a:endParaRPr lang="en-US" dirty="0">
              <a:solidFill>
                <a:schemeClr val="tx2">
                  <a:lumMod val="60000"/>
                  <a:lumOff val="40000"/>
                </a:schemeClr>
              </a:solidFill>
            </a:endParaRPr>
          </a:p>
        </p:txBody>
      </p:sp>
      <p:sp>
        <p:nvSpPr>
          <p:cNvPr id="8" name="Text Placeholder 7"/>
          <p:cNvSpPr>
            <a:spLocks noGrp="1"/>
          </p:cNvSpPr>
          <p:nvPr>
            <p:ph type="body" idx="1"/>
          </p:nvPr>
        </p:nvSpPr>
        <p:spPr/>
        <p:txBody>
          <a:bodyPr/>
          <a:lstStyle/>
          <a:p>
            <a:pPr algn="ctr"/>
            <a:r>
              <a:rPr lang="en-US" dirty="0" smtClean="0">
                <a:solidFill>
                  <a:srgbClr val="FF0000"/>
                </a:solidFill>
              </a:rPr>
              <a:t>Function</a:t>
            </a:r>
            <a:endParaRPr lang="en-US" dirty="0">
              <a:solidFill>
                <a:srgbClr val="FF0000"/>
              </a:solidFill>
            </a:endParaRPr>
          </a:p>
        </p:txBody>
      </p:sp>
      <p:sp>
        <p:nvSpPr>
          <p:cNvPr id="9" name="Content Placeholder 8"/>
          <p:cNvSpPr>
            <a:spLocks noGrp="1"/>
          </p:cNvSpPr>
          <p:nvPr>
            <p:ph sz="half" idx="2"/>
          </p:nvPr>
        </p:nvSpPr>
        <p:spPr/>
        <p:txBody>
          <a:bodyPr/>
          <a:lstStyle/>
          <a:p>
            <a:endParaRPr lang="en-US" dirty="0"/>
          </a:p>
        </p:txBody>
      </p:sp>
      <p:sp>
        <p:nvSpPr>
          <p:cNvPr id="10" name="Text Placeholder 9"/>
          <p:cNvSpPr>
            <a:spLocks noGrp="1"/>
          </p:cNvSpPr>
          <p:nvPr>
            <p:ph type="body" sz="quarter" idx="3"/>
          </p:nvPr>
        </p:nvSpPr>
        <p:spPr/>
        <p:txBody>
          <a:bodyPr/>
          <a:lstStyle/>
          <a:p>
            <a:pPr algn="ctr"/>
            <a:r>
              <a:rPr lang="en-US" dirty="0" smtClean="0"/>
              <a:t>Not a Function</a:t>
            </a:r>
            <a:endParaRPr lang="en-US" dirty="0"/>
          </a:p>
        </p:txBody>
      </p:sp>
      <p:sp>
        <p:nvSpPr>
          <p:cNvPr id="11" name="Content Placeholder 10"/>
          <p:cNvSpPr>
            <a:spLocks noGrp="1"/>
          </p:cNvSpPr>
          <p:nvPr>
            <p:ph sz="quarter" idx="4"/>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8959"/>
            <a:ext cx="41052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www.www-mathtutor.com/articles_imgs/256/algebr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288959"/>
            <a:ext cx="39528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18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3997324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t>Slope</a:t>
            </a:r>
            <a:br>
              <a:rPr lang="en-US" dirty="0" smtClean="0"/>
            </a:br>
            <a:r>
              <a:rPr lang="en-US" dirty="0" smtClean="0"/>
              <a:t>Do the Robot Dance </a:t>
            </a:r>
            <a:br>
              <a:rPr lang="en-US" dirty="0" smtClean="0"/>
            </a:br>
            <a:r>
              <a:rPr lang="en-US" dirty="0" smtClean="0"/>
              <a:t>(Start with your left hand)</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84" y="2057400"/>
            <a:ext cx="840755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331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 slope of a line</a:t>
            </a:r>
            <a:endParaRPr lang="en-US" dirty="0"/>
          </a:p>
        </p:txBody>
      </p:sp>
      <p:sp>
        <p:nvSpPr>
          <p:cNvPr id="6" name="Content Placeholder 5"/>
          <p:cNvSpPr>
            <a:spLocks noGrp="1"/>
          </p:cNvSpPr>
          <p:nvPr>
            <p:ph idx="1"/>
          </p:nvPr>
        </p:nvSpPr>
        <p:spPr>
          <a:xfrm>
            <a:off x="76200" y="1219200"/>
            <a:ext cx="3657600" cy="5181600"/>
          </a:xfrm>
        </p:spPr>
        <p:txBody>
          <a:bodyPr>
            <a:normAutofit fontScale="92500" lnSpcReduction="10000"/>
          </a:bodyPr>
          <a:lstStyle/>
          <a:p>
            <a:pPr marL="0" indent="0">
              <a:buNone/>
            </a:pPr>
            <a:r>
              <a:rPr lang="en-US" dirty="0" smtClean="0"/>
              <a:t>Rise over Run</a:t>
            </a:r>
          </a:p>
          <a:p>
            <a:r>
              <a:rPr lang="en-US" dirty="0" smtClean="0">
                <a:solidFill>
                  <a:srgbClr val="C00000"/>
                </a:solidFill>
              </a:rPr>
              <a:t>Pick 2 points</a:t>
            </a:r>
          </a:p>
          <a:p>
            <a:r>
              <a:rPr lang="en-US" dirty="0" smtClean="0">
                <a:solidFill>
                  <a:srgbClr val="C00000"/>
                </a:solidFill>
              </a:rPr>
              <a:t>Make a right triangle</a:t>
            </a:r>
          </a:p>
          <a:p>
            <a:r>
              <a:rPr lang="en-US" dirty="0" smtClean="0">
                <a:solidFill>
                  <a:srgbClr val="C00000"/>
                </a:solidFill>
              </a:rPr>
              <a:t>Start with left point, Move to the right point. </a:t>
            </a:r>
          </a:p>
          <a:p>
            <a:pPr marL="0" indent="0">
              <a:buNone/>
            </a:pPr>
            <a:r>
              <a:rPr lang="en-US" dirty="0" smtClean="0"/>
              <a:t>Up and to the right = positive slope</a:t>
            </a:r>
          </a:p>
          <a:p>
            <a:pPr marL="0" indent="0">
              <a:buNone/>
            </a:pPr>
            <a:r>
              <a:rPr lang="en-US" dirty="0" smtClean="0"/>
              <a:t>Down and to the right = negative slope</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71600"/>
            <a:ext cx="5318312" cy="328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38600" y="4788646"/>
            <a:ext cx="3505200" cy="1569660"/>
          </a:xfrm>
          <a:prstGeom prst="rect">
            <a:avLst/>
          </a:prstGeom>
          <a:noFill/>
        </p:spPr>
        <p:txBody>
          <a:bodyPr wrap="square" rtlCol="0">
            <a:spAutoFit/>
          </a:bodyPr>
          <a:lstStyle/>
          <a:p>
            <a:r>
              <a:rPr lang="en-US" sz="4800" i="1" u="sng" dirty="0" smtClean="0"/>
              <a:t>Rise  </a:t>
            </a:r>
            <a:r>
              <a:rPr lang="en-US" sz="4800" i="1" dirty="0" smtClean="0"/>
              <a:t>   =     </a:t>
            </a:r>
            <a:r>
              <a:rPr lang="en-US" sz="4800" i="1" u="sng" dirty="0" smtClean="0"/>
              <a:t>5</a:t>
            </a:r>
          </a:p>
          <a:p>
            <a:r>
              <a:rPr lang="en-US" sz="4800" i="1" dirty="0" smtClean="0"/>
              <a:t>Run            3</a:t>
            </a:r>
            <a:endParaRPr lang="en-US" sz="4800" i="1" dirty="0"/>
          </a:p>
        </p:txBody>
      </p:sp>
    </p:spTree>
    <p:extLst>
      <p:ext uri="{BB962C8B-B14F-4D97-AF65-F5344CB8AC3E}">
        <p14:creationId xmlns:p14="http://schemas.microsoft.com/office/powerpoint/2010/main" val="2555529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Finding slope of a line</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76200" y="1219200"/>
                <a:ext cx="3657600" cy="5181600"/>
              </a:xfrm>
            </p:spPr>
            <p:txBody>
              <a:bodyPr>
                <a:normAutofit fontScale="92500" lnSpcReduction="10000"/>
              </a:bodyPr>
              <a:lstStyle/>
              <a:p>
                <a:pPr marL="0" indent="0">
                  <a:buNone/>
                </a:pPr>
                <a:r>
                  <a:rPr lang="en-US" dirty="0" smtClean="0">
                    <a:solidFill>
                      <a:schemeClr val="accent3">
                        <a:lumMod val="75000"/>
                      </a:schemeClr>
                    </a:solidFill>
                  </a:rPr>
                  <a:t>Slope formula    </a:t>
                </a:r>
              </a:p>
              <a:p>
                <a:pPr marL="0" indent="0">
                  <a:buNone/>
                </a:pPr>
                <a:r>
                  <a:rPr lang="en-US" dirty="0">
                    <a:solidFill>
                      <a:schemeClr val="accent3">
                        <a:lumMod val="75000"/>
                      </a:schemeClr>
                    </a:solidFill>
                  </a:rPr>
                  <a:t> </a:t>
                </a:r>
                <a:r>
                  <a:rPr lang="en-US" dirty="0" smtClean="0">
                    <a:solidFill>
                      <a:schemeClr val="accent3">
                        <a:lumMod val="75000"/>
                      </a:schemeClr>
                    </a:solidFill>
                  </a:rPr>
                  <a:t>          </a:t>
                </a:r>
                <a14:m>
                  <m:oMath xmlns:m="http://schemas.openxmlformats.org/officeDocument/2006/math">
                    <m:f>
                      <m:fPr>
                        <m:ctrlPr>
                          <a:rPr lang="en-US" i="1">
                            <a:solidFill>
                              <a:schemeClr val="accent3">
                                <a:lumMod val="75000"/>
                              </a:schemeClr>
                            </a:solidFill>
                            <a:latin typeface="Cambria Math"/>
                          </a:rPr>
                        </m:ctrlPr>
                      </m:fPr>
                      <m:num>
                        <m:r>
                          <a:rPr lang="en-US" i="1">
                            <a:solidFill>
                              <a:schemeClr val="accent3">
                                <a:lumMod val="75000"/>
                              </a:schemeClr>
                            </a:solidFill>
                            <a:latin typeface="Cambria Math"/>
                          </a:rPr>
                          <m:t>𝑦</m:t>
                        </m:r>
                        <m:r>
                          <a:rPr lang="en-US" i="1" baseline="-25000">
                            <a:solidFill>
                              <a:schemeClr val="accent3">
                                <a:lumMod val="75000"/>
                              </a:schemeClr>
                            </a:solidFill>
                            <a:latin typeface="Cambria Math"/>
                          </a:rPr>
                          <m:t>2</m:t>
                        </m:r>
                        <m:r>
                          <a:rPr lang="en-US" i="1">
                            <a:solidFill>
                              <a:schemeClr val="accent3">
                                <a:lumMod val="75000"/>
                              </a:schemeClr>
                            </a:solidFill>
                            <a:latin typeface="Cambria Math"/>
                          </a:rPr>
                          <m:t> −</m:t>
                        </m:r>
                        <m:r>
                          <a:rPr lang="en-US" i="1">
                            <a:solidFill>
                              <a:schemeClr val="accent3">
                                <a:lumMod val="75000"/>
                              </a:schemeClr>
                            </a:solidFill>
                            <a:latin typeface="Cambria Math"/>
                          </a:rPr>
                          <m:t>𝑦</m:t>
                        </m:r>
                        <m:r>
                          <a:rPr lang="en-US" i="1" baseline="-25000">
                            <a:solidFill>
                              <a:schemeClr val="accent3">
                                <a:lumMod val="75000"/>
                              </a:schemeClr>
                            </a:solidFill>
                            <a:latin typeface="Cambria Math"/>
                          </a:rPr>
                          <m:t>1</m:t>
                        </m:r>
                      </m:num>
                      <m:den>
                        <m:r>
                          <a:rPr lang="en-US" i="1">
                            <a:solidFill>
                              <a:schemeClr val="accent3">
                                <a:lumMod val="75000"/>
                              </a:schemeClr>
                            </a:solidFill>
                            <a:latin typeface="Cambria Math"/>
                          </a:rPr>
                          <m:t>𝑥</m:t>
                        </m:r>
                        <m:r>
                          <a:rPr lang="en-US" i="1" baseline="-25000">
                            <a:solidFill>
                              <a:schemeClr val="accent3">
                                <a:lumMod val="75000"/>
                              </a:schemeClr>
                            </a:solidFill>
                            <a:latin typeface="Cambria Math"/>
                          </a:rPr>
                          <m:t>2</m:t>
                        </m:r>
                        <m:r>
                          <a:rPr lang="en-US" i="1">
                            <a:solidFill>
                              <a:schemeClr val="accent3">
                                <a:lumMod val="75000"/>
                              </a:schemeClr>
                            </a:solidFill>
                            <a:latin typeface="Cambria Math"/>
                          </a:rPr>
                          <m:t> −</m:t>
                        </m:r>
                        <m:r>
                          <a:rPr lang="en-US" i="1">
                            <a:solidFill>
                              <a:schemeClr val="accent3">
                                <a:lumMod val="75000"/>
                              </a:schemeClr>
                            </a:solidFill>
                            <a:latin typeface="Cambria Math"/>
                          </a:rPr>
                          <m:t>𝑥</m:t>
                        </m:r>
                        <m:r>
                          <a:rPr lang="en-US" i="1" baseline="-25000">
                            <a:solidFill>
                              <a:schemeClr val="accent3">
                                <a:lumMod val="75000"/>
                              </a:schemeClr>
                            </a:solidFill>
                            <a:latin typeface="Cambria Math"/>
                          </a:rPr>
                          <m:t>1</m:t>
                        </m:r>
                      </m:den>
                    </m:f>
                  </m:oMath>
                </a14:m>
                <a:endParaRPr lang="en-US" dirty="0" smtClean="0">
                  <a:solidFill>
                    <a:schemeClr val="accent3">
                      <a:lumMod val="75000"/>
                    </a:schemeClr>
                  </a:solidFill>
                </a:endParaRPr>
              </a:p>
              <a:p>
                <a:r>
                  <a:rPr lang="en-US" dirty="0" smtClean="0">
                    <a:solidFill>
                      <a:srgbClr val="C00000"/>
                    </a:solidFill>
                  </a:rPr>
                  <a:t>Pick 2 points</a:t>
                </a:r>
              </a:p>
              <a:p>
                <a:pPr lvl="1"/>
                <a:r>
                  <a:rPr lang="en-US" dirty="0" smtClean="0">
                    <a:solidFill>
                      <a:srgbClr val="C00000"/>
                    </a:solidFill>
                  </a:rPr>
                  <a:t>Point #1 (2,2)</a:t>
                </a:r>
              </a:p>
              <a:p>
                <a:pPr lvl="1"/>
                <a:r>
                  <a:rPr lang="en-US" dirty="0" smtClean="0">
                    <a:solidFill>
                      <a:srgbClr val="C00000"/>
                    </a:solidFill>
                  </a:rPr>
                  <a:t>Point #2 (5,7)</a:t>
                </a:r>
              </a:p>
              <a:p>
                <a:r>
                  <a:rPr lang="en-US" dirty="0" smtClean="0">
                    <a:solidFill>
                      <a:srgbClr val="C00000"/>
                    </a:solidFill>
                  </a:rPr>
                  <a:t>Label Points and put into formula</a:t>
                </a:r>
              </a:p>
              <a:p>
                <a:pPr marL="0" indent="0">
                  <a:buNone/>
                </a:pPr>
                <a:r>
                  <a:rPr lang="en-US" dirty="0">
                    <a:solidFill>
                      <a:srgbClr val="C00000"/>
                    </a:solidFill>
                  </a:rPr>
                  <a:t> </a:t>
                </a:r>
                <a:r>
                  <a:rPr lang="en-US" dirty="0" smtClean="0">
                    <a:solidFill>
                      <a:srgbClr val="C00000"/>
                    </a:solidFill>
                  </a:rPr>
                  <a:t>    BE CAREFUL!</a:t>
                </a:r>
              </a:p>
              <a:p>
                <a:pPr marL="0" indent="0">
                  <a:buNone/>
                </a:pPr>
                <a:r>
                  <a:rPr lang="en-US" u="sng" dirty="0" smtClean="0">
                    <a:solidFill>
                      <a:srgbClr val="C00000"/>
                    </a:solidFill>
                  </a:rPr>
                  <a:t>7-2</a:t>
                </a:r>
                <a:r>
                  <a:rPr lang="en-US" dirty="0" smtClean="0">
                    <a:solidFill>
                      <a:srgbClr val="C00000"/>
                    </a:solidFill>
                  </a:rPr>
                  <a:t>     =   </a:t>
                </a:r>
                <a:r>
                  <a:rPr lang="en-US" u="sng" dirty="0" smtClean="0">
                    <a:solidFill>
                      <a:srgbClr val="C00000"/>
                    </a:solidFill>
                  </a:rPr>
                  <a:t>5</a:t>
                </a:r>
              </a:p>
              <a:p>
                <a:pPr marL="0" indent="0">
                  <a:buNone/>
                </a:pPr>
                <a:r>
                  <a:rPr lang="en-US" dirty="0" smtClean="0">
                    <a:solidFill>
                      <a:srgbClr val="C00000"/>
                    </a:solidFill>
                  </a:rPr>
                  <a:t>5-2          3</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76200" y="1219200"/>
                <a:ext cx="3657600" cy="5181600"/>
              </a:xfrm>
              <a:blipFill rotWithShape="1">
                <a:blip r:embed="rId2"/>
                <a:stretch>
                  <a:fillRect l="-4000" t="-2353"/>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5318312" cy="328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38600" y="4788646"/>
            <a:ext cx="3505200" cy="1569660"/>
          </a:xfrm>
          <a:prstGeom prst="rect">
            <a:avLst/>
          </a:prstGeom>
          <a:noFill/>
        </p:spPr>
        <p:txBody>
          <a:bodyPr wrap="square" rtlCol="0">
            <a:spAutoFit/>
          </a:bodyPr>
          <a:lstStyle/>
          <a:p>
            <a:r>
              <a:rPr lang="en-US" sz="4800" i="1" u="sng" dirty="0" smtClean="0"/>
              <a:t>Rise  </a:t>
            </a:r>
            <a:r>
              <a:rPr lang="en-US" sz="4800" i="1" dirty="0" smtClean="0"/>
              <a:t>   =     </a:t>
            </a:r>
            <a:r>
              <a:rPr lang="en-US" sz="4800" i="1" u="sng" dirty="0" smtClean="0"/>
              <a:t>5</a:t>
            </a:r>
          </a:p>
          <a:p>
            <a:r>
              <a:rPr lang="en-US" sz="4800" i="1" dirty="0" smtClean="0"/>
              <a:t>Run            3</a:t>
            </a:r>
            <a:endParaRPr lang="en-US" sz="4800" i="1" dirty="0"/>
          </a:p>
        </p:txBody>
      </p:sp>
    </p:spTree>
    <p:extLst>
      <p:ext uri="{BB962C8B-B14F-4D97-AF65-F5344CB8AC3E}">
        <p14:creationId xmlns:p14="http://schemas.microsoft.com/office/powerpoint/2010/main" val="243504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169851" y="4038600"/>
            <a:ext cx="1905000" cy="1752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Operations with Signed Numbers</a:t>
            </a:r>
            <a:endParaRPr lang="en-US" dirty="0"/>
          </a:p>
        </p:txBody>
      </p:sp>
      <p:sp>
        <p:nvSpPr>
          <p:cNvPr id="3" name="Text Placeholder 2"/>
          <p:cNvSpPr>
            <a:spLocks noGrp="1"/>
          </p:cNvSpPr>
          <p:nvPr>
            <p:ph type="body" sz="half" idx="1"/>
          </p:nvPr>
        </p:nvSpPr>
        <p:spPr>
          <a:xfrm>
            <a:off x="4648200" y="1219200"/>
            <a:ext cx="4267200" cy="4914900"/>
          </a:xfrm>
        </p:spPr>
        <p:txBody>
          <a:bodyPr>
            <a:normAutofit fontScale="92500" lnSpcReduction="10000"/>
          </a:bodyPr>
          <a:lstStyle/>
          <a:p>
            <a:pPr marL="0" indent="0">
              <a:buNone/>
            </a:pPr>
            <a:r>
              <a:rPr lang="en-US" b="1" dirty="0" smtClean="0">
                <a:solidFill>
                  <a:srgbClr val="FF0000"/>
                </a:solidFill>
              </a:rPr>
              <a:t>Subtraction</a:t>
            </a:r>
            <a:r>
              <a:rPr lang="en-US" dirty="0" smtClean="0">
                <a:solidFill>
                  <a:srgbClr val="FF0000"/>
                </a:solidFill>
              </a:rPr>
              <a:t> – Change the minus to a plus, and then change the sign of the next number (2 stroke method) NOW you have an </a:t>
            </a:r>
            <a:r>
              <a:rPr lang="en-US" b="1" dirty="0" smtClean="0">
                <a:solidFill>
                  <a:srgbClr val="FF0000"/>
                </a:solidFill>
              </a:rPr>
              <a:t>ADDITION</a:t>
            </a:r>
            <a:r>
              <a:rPr lang="en-US" dirty="0" smtClean="0">
                <a:solidFill>
                  <a:srgbClr val="FF0000"/>
                </a:solidFill>
              </a:rPr>
              <a:t> problem</a:t>
            </a:r>
          </a:p>
          <a:p>
            <a:pPr marL="0" indent="0">
              <a:buNone/>
            </a:pPr>
            <a:r>
              <a:rPr lang="en-US" b="1" dirty="0" smtClean="0">
                <a:solidFill>
                  <a:srgbClr val="00B050"/>
                </a:solidFill>
              </a:rPr>
              <a:t>Addition</a:t>
            </a:r>
            <a:r>
              <a:rPr lang="en-US" dirty="0" smtClean="0">
                <a:solidFill>
                  <a:srgbClr val="00B050"/>
                </a:solidFill>
              </a:rPr>
              <a:t> – Same signs add and keep, different signs subtract, keep the sign of the larger number, then you’ll be exact!</a:t>
            </a:r>
            <a:endParaRPr lang="en-US" dirty="0">
              <a:solidFill>
                <a:srgbClr val="00B050"/>
              </a:solidFill>
            </a:endParaRPr>
          </a:p>
        </p:txBody>
      </p:sp>
      <p:sp>
        <p:nvSpPr>
          <p:cNvPr id="6" name="Text Placeholder 2"/>
          <p:cNvSpPr txBox="1">
            <a:spLocks/>
          </p:cNvSpPr>
          <p:nvPr/>
        </p:nvSpPr>
        <p:spPr>
          <a:xfrm>
            <a:off x="533400" y="1447430"/>
            <a:ext cx="4038600" cy="4533900"/>
          </a:xfrm>
          <a:prstGeom prst="rect">
            <a:avLst/>
          </a:prstGeom>
          <a:ln cmpd="sng">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smtClean="0">
                <a:solidFill>
                  <a:schemeClr val="accent1">
                    <a:lumMod val="75000"/>
                  </a:schemeClr>
                </a:solidFill>
              </a:rPr>
              <a:t>Multiplication AND Division</a:t>
            </a:r>
          </a:p>
          <a:p>
            <a:pPr fontAlgn="auto">
              <a:spcAft>
                <a:spcPts val="0"/>
              </a:spcAft>
            </a:pPr>
            <a:r>
              <a:rPr lang="en-US" dirty="0" smtClean="0"/>
              <a:t>Think about shoes that match (that’s a good thing)                     </a:t>
            </a:r>
          </a:p>
          <a:p>
            <a:pPr marL="0" indent="0" fontAlgn="auto">
              <a:spcAft>
                <a:spcPts val="0"/>
              </a:spcAft>
              <a:buFont typeface="Arial" pitchFamily="34" charset="0"/>
              <a:buNone/>
            </a:pPr>
            <a:r>
              <a:rPr lang="en-US" dirty="0" smtClean="0"/>
              <a:t>                          +</a:t>
            </a:r>
          </a:p>
          <a:p>
            <a:pPr marL="0" indent="0" fontAlgn="auto">
              <a:spcAft>
                <a:spcPts val="0"/>
              </a:spcAft>
              <a:buFont typeface="Arial" pitchFamily="34" charset="0"/>
              <a:buNone/>
            </a:pPr>
            <a:r>
              <a:rPr lang="en-US" dirty="0" smtClean="0"/>
              <a:t>                       </a:t>
            </a:r>
          </a:p>
          <a:p>
            <a:pPr marL="0" indent="0" fontAlgn="auto">
              <a:spcAft>
                <a:spcPts val="0"/>
              </a:spcAft>
              <a:buFont typeface="Arial" pitchFamily="34" charset="0"/>
              <a:buNone/>
            </a:pPr>
            <a:r>
              <a:rPr lang="en-US" dirty="0"/>
              <a:t> </a:t>
            </a:r>
            <a:r>
              <a:rPr lang="en-US" dirty="0" smtClean="0"/>
              <a:t>                    -           -</a:t>
            </a:r>
            <a:endParaRPr lang="en-US" dirty="0"/>
          </a:p>
        </p:txBody>
      </p:sp>
    </p:spTree>
    <p:extLst>
      <p:ext uri="{BB962C8B-B14F-4D97-AF65-F5344CB8AC3E}">
        <p14:creationId xmlns:p14="http://schemas.microsoft.com/office/powerpoint/2010/main" val="1609893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equation of a line</a:t>
            </a:r>
            <a:endParaRPr lang="en-US" dirty="0"/>
          </a:p>
        </p:txBody>
      </p:sp>
      <p:sp>
        <p:nvSpPr>
          <p:cNvPr id="3" name="Content Placeholder 2"/>
          <p:cNvSpPr>
            <a:spLocks noGrp="1"/>
          </p:cNvSpPr>
          <p:nvPr>
            <p:ph idx="1"/>
          </p:nvPr>
        </p:nvSpPr>
        <p:spPr/>
        <p:txBody>
          <a:bodyPr/>
          <a:lstStyle/>
          <a:p>
            <a:r>
              <a:rPr lang="en-US" dirty="0" smtClean="0"/>
              <a:t>Look at y-intercept first.</a:t>
            </a:r>
          </a:p>
          <a:p>
            <a:r>
              <a:rPr lang="en-US" dirty="0" smtClean="0"/>
              <a:t>Look at the slope	</a:t>
            </a:r>
          </a:p>
          <a:p>
            <a:pPr lvl="1"/>
            <a:r>
              <a:rPr lang="en-US" dirty="0" smtClean="0"/>
              <a:t>Is it positive or negative?</a:t>
            </a:r>
          </a:p>
          <a:p>
            <a:pPr lvl="1"/>
            <a:r>
              <a:rPr lang="en-US" dirty="0" smtClean="0"/>
              <a:t>Rise over run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14600"/>
            <a:ext cx="28860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709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Finding slope and y-intercept from equation in slope-intercept form</a:t>
            </a:r>
            <a:endParaRPr lang="en-US" dirty="0"/>
          </a:p>
        </p:txBody>
      </p:sp>
      <p:sp>
        <p:nvSpPr>
          <p:cNvPr id="6" name="Content Placeholder 5"/>
          <p:cNvSpPr>
            <a:spLocks noGrp="1"/>
          </p:cNvSpPr>
          <p:nvPr>
            <p:ph idx="1"/>
          </p:nvPr>
        </p:nvSpPr>
        <p:spPr>
          <a:xfrm>
            <a:off x="381000" y="1219200"/>
            <a:ext cx="8077200" cy="5181600"/>
          </a:xfrm>
        </p:spPr>
        <p:txBody>
          <a:bodyPr>
            <a:normAutofit/>
          </a:bodyPr>
          <a:lstStyle/>
          <a:p>
            <a:pPr marL="0" indent="0">
              <a:buNone/>
            </a:pPr>
            <a:endParaRPr lang="en-US" dirty="0" smtClean="0"/>
          </a:p>
          <a:p>
            <a:pPr marL="0" indent="0" algn="ctr">
              <a:buNone/>
            </a:pPr>
            <a:r>
              <a:rPr lang="en-US" sz="4800" dirty="0" smtClean="0"/>
              <a:t>y = </a:t>
            </a:r>
            <a:r>
              <a:rPr lang="en-US" sz="4800" dirty="0" smtClean="0">
                <a:solidFill>
                  <a:srgbClr val="C00000"/>
                </a:solidFill>
              </a:rPr>
              <a:t>m</a:t>
            </a:r>
            <a:r>
              <a:rPr lang="en-US" sz="4800" dirty="0" smtClean="0"/>
              <a:t>x </a:t>
            </a:r>
            <a:r>
              <a:rPr lang="en-US" sz="4800" dirty="0" smtClean="0">
                <a:solidFill>
                  <a:schemeClr val="accent3">
                    <a:lumMod val="75000"/>
                  </a:schemeClr>
                </a:solidFill>
              </a:rPr>
              <a:t>+ b</a:t>
            </a:r>
          </a:p>
          <a:p>
            <a:pPr marL="0" indent="0" algn="ctr">
              <a:buNone/>
            </a:pPr>
            <a:r>
              <a:rPr lang="en-US" sz="4800" dirty="0" smtClean="0"/>
              <a:t>y = </a:t>
            </a:r>
            <a:r>
              <a:rPr lang="en-US" sz="4800" dirty="0" smtClean="0">
                <a:solidFill>
                  <a:srgbClr val="C00000"/>
                </a:solidFill>
              </a:rPr>
              <a:t>2</a:t>
            </a:r>
            <a:r>
              <a:rPr lang="en-US" sz="4800" dirty="0" smtClean="0"/>
              <a:t>x </a:t>
            </a:r>
            <a:r>
              <a:rPr lang="en-US" sz="4800" dirty="0" smtClean="0">
                <a:solidFill>
                  <a:schemeClr val="accent3">
                    <a:lumMod val="75000"/>
                  </a:schemeClr>
                </a:solidFill>
              </a:rPr>
              <a:t>– 4</a:t>
            </a:r>
          </a:p>
          <a:p>
            <a:pPr marL="0" indent="0">
              <a:buNone/>
            </a:pPr>
            <a:r>
              <a:rPr lang="en-US" sz="4800" dirty="0" smtClean="0"/>
              <a:t>1) What is the slope? </a:t>
            </a:r>
            <a:r>
              <a:rPr lang="en-US" sz="4800" dirty="0" smtClean="0">
                <a:solidFill>
                  <a:srgbClr val="C00000"/>
                </a:solidFill>
              </a:rPr>
              <a:t>2</a:t>
            </a:r>
          </a:p>
          <a:p>
            <a:pPr marL="0" indent="0">
              <a:buNone/>
            </a:pPr>
            <a:r>
              <a:rPr lang="en-US" sz="4800" dirty="0" smtClean="0"/>
              <a:t>2) What is the y-intercept? </a:t>
            </a:r>
            <a:r>
              <a:rPr lang="en-US" sz="4800" dirty="0" smtClean="0">
                <a:solidFill>
                  <a:schemeClr val="accent3">
                    <a:lumMod val="75000"/>
                  </a:schemeClr>
                </a:solidFill>
              </a:rPr>
              <a:t>-4</a:t>
            </a:r>
          </a:p>
          <a:p>
            <a:pPr marL="0" indent="0" algn="ctr">
              <a:buNone/>
            </a:pPr>
            <a:r>
              <a:rPr lang="en-US" sz="4800" dirty="0" smtClean="0">
                <a:solidFill>
                  <a:schemeClr val="accent3">
                    <a:lumMod val="75000"/>
                  </a:schemeClr>
                </a:solidFill>
              </a:rPr>
              <a:t>(Remember </a:t>
            </a:r>
            <a:r>
              <a:rPr lang="en-US" sz="4800" dirty="0" err="1" smtClean="0">
                <a:solidFill>
                  <a:schemeClr val="accent3">
                    <a:lumMod val="75000"/>
                  </a:schemeClr>
                </a:solidFill>
              </a:rPr>
              <a:t>Slopem</a:t>
            </a:r>
            <a:r>
              <a:rPr lang="en-US" sz="4800" dirty="0" smtClean="0">
                <a:solidFill>
                  <a:schemeClr val="accent3">
                    <a:lumMod val="75000"/>
                  </a:schemeClr>
                </a:solidFill>
              </a:rPr>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54448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Linear vs. Non-Linear Graphs</a:t>
            </a:r>
            <a:endParaRPr lang="en-US" dirty="0"/>
          </a:p>
        </p:txBody>
      </p:sp>
      <p:sp>
        <p:nvSpPr>
          <p:cNvPr id="5" name="Text Placeholder 4"/>
          <p:cNvSpPr>
            <a:spLocks noGrp="1"/>
          </p:cNvSpPr>
          <p:nvPr>
            <p:ph type="body" idx="1"/>
          </p:nvPr>
        </p:nvSpPr>
        <p:spPr/>
        <p:txBody>
          <a:bodyPr/>
          <a:lstStyle/>
          <a:p>
            <a:r>
              <a:rPr lang="en-US" dirty="0" smtClean="0"/>
              <a:t>Linear Functions (line)</a:t>
            </a:r>
            <a:endParaRPr lang="en-US" dirty="0"/>
          </a:p>
        </p:txBody>
      </p:sp>
      <p:sp>
        <p:nvSpPr>
          <p:cNvPr id="7" name="Text Placeholder 6"/>
          <p:cNvSpPr>
            <a:spLocks noGrp="1"/>
          </p:cNvSpPr>
          <p:nvPr>
            <p:ph type="body" sz="quarter" idx="3"/>
          </p:nvPr>
        </p:nvSpPr>
        <p:spPr/>
        <p:txBody>
          <a:bodyPr/>
          <a:lstStyle/>
          <a:p>
            <a:r>
              <a:rPr lang="en-US" dirty="0" smtClean="0"/>
              <a:t>Non-linear Functions (curved)</a:t>
            </a:r>
            <a:endParaRPr lang="en-US" dirty="0"/>
          </a:p>
        </p:txBody>
      </p:sp>
      <p:pic>
        <p:nvPicPr>
          <p:cNvPr id="2150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1749704" cy="174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1841152" cy="184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362200"/>
            <a:ext cx="18415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495800"/>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495799"/>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9" y="4466207"/>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439" y="2369290"/>
            <a:ext cx="17494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015" y="4466207"/>
            <a:ext cx="1779016" cy="177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422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vs. Nonlinear equations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59910"/>
            <a:ext cx="33337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0"/>
            <a:ext cx="502227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262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vs. Nonlinear Tables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81200"/>
            <a:ext cx="4672012" cy="375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788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vs. Nonlinear Descriptions</a:t>
            </a:r>
            <a:endParaRPr lang="en-US" dirty="0"/>
          </a:p>
        </p:txBody>
      </p:sp>
      <p:sp>
        <p:nvSpPr>
          <p:cNvPr id="3" name="TextBox 2"/>
          <p:cNvSpPr txBox="1"/>
          <p:nvPr/>
        </p:nvSpPr>
        <p:spPr>
          <a:xfrm>
            <a:off x="1219200" y="1752600"/>
            <a:ext cx="7086600" cy="2862322"/>
          </a:xfrm>
          <a:prstGeom prst="rect">
            <a:avLst/>
          </a:prstGeom>
          <a:noFill/>
        </p:spPr>
        <p:txBody>
          <a:bodyPr wrap="square" rtlCol="0">
            <a:spAutoFit/>
          </a:bodyPr>
          <a:lstStyle/>
          <a:p>
            <a:pPr marL="285750" indent="-285750">
              <a:buFont typeface="Arial" pitchFamily="34" charset="0"/>
              <a:buChar char="•"/>
            </a:pPr>
            <a:r>
              <a:rPr lang="en-US" sz="6000" dirty="0" smtClean="0"/>
              <a:t>Perimeter is linear</a:t>
            </a:r>
          </a:p>
          <a:p>
            <a:pPr marL="285750" indent="-285750">
              <a:buFont typeface="Arial" pitchFamily="34" charset="0"/>
              <a:buChar char="•"/>
            </a:pPr>
            <a:r>
              <a:rPr lang="en-US" sz="6000" dirty="0" smtClean="0"/>
              <a:t>Area is non-linear</a:t>
            </a:r>
          </a:p>
          <a:p>
            <a:pPr marL="285750" indent="-285750">
              <a:buFont typeface="Arial" pitchFamily="34" charset="0"/>
              <a:buChar char="•"/>
            </a:pPr>
            <a:r>
              <a:rPr lang="en-US" sz="6000" dirty="0" smtClean="0"/>
              <a:t>Volume is non-linear</a:t>
            </a:r>
          </a:p>
        </p:txBody>
      </p:sp>
    </p:spTree>
    <p:extLst>
      <p:ext uri="{BB962C8B-B14F-4D97-AF65-F5344CB8AC3E}">
        <p14:creationId xmlns:p14="http://schemas.microsoft.com/office/powerpoint/2010/main" val="2928852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6</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2101580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Plots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51" y="2514600"/>
            <a:ext cx="8856955" cy="32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540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 Plots</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7" y="1524000"/>
            <a:ext cx="557212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4014555" y="1434483"/>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1098104">
            <a:off x="3315811" y="1968287"/>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2428247">
            <a:off x="2673027" y="2756113"/>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775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7</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447362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Rewriting Decimals</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10589718" cy="354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1525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of Equations</a:t>
            </a:r>
            <a:endParaRPr lang="en-US" dirty="0"/>
          </a:p>
        </p:txBody>
      </p:sp>
      <p:sp>
        <p:nvSpPr>
          <p:cNvPr id="3" name="Content Placeholder 2"/>
          <p:cNvSpPr>
            <a:spLocks noGrp="1"/>
          </p:cNvSpPr>
          <p:nvPr>
            <p:ph idx="1"/>
          </p:nvPr>
        </p:nvSpPr>
        <p:spPr>
          <a:xfrm>
            <a:off x="457200" y="1600200"/>
            <a:ext cx="8229600" cy="5181600"/>
          </a:xfrm>
        </p:spPr>
        <p:txBody>
          <a:bodyPr/>
          <a:lstStyle/>
          <a:p>
            <a:r>
              <a:rPr lang="en-US" dirty="0" smtClean="0"/>
              <a:t>The solution to the system is the </a:t>
            </a:r>
            <a:r>
              <a:rPr lang="en-US" dirty="0" smtClean="0">
                <a:solidFill>
                  <a:srgbClr val="C00000"/>
                </a:solidFill>
              </a:rPr>
              <a:t>point </a:t>
            </a:r>
            <a:r>
              <a:rPr lang="en-US" dirty="0" smtClean="0"/>
              <a:t>where the lines </a:t>
            </a:r>
            <a:r>
              <a:rPr lang="en-US" dirty="0" smtClean="0">
                <a:solidFill>
                  <a:srgbClr val="C00000"/>
                </a:solidFill>
              </a:rPr>
              <a:t>intersect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solidFill>
                  <a:srgbClr val="C00000"/>
                </a:solidFill>
              </a:rPr>
              <a:t>(-4,-4) </a:t>
            </a:r>
            <a:r>
              <a:rPr lang="en-US" dirty="0" smtClean="0"/>
              <a:t>is the</a:t>
            </a:r>
          </a:p>
          <a:p>
            <a:pPr marL="0" indent="0">
              <a:buNone/>
            </a:pPr>
            <a:r>
              <a:rPr lang="en-US" dirty="0" smtClean="0"/>
              <a:t> solution</a:t>
            </a:r>
          </a:p>
          <a:p>
            <a:pPr marL="0" indent="0">
              <a:buNone/>
            </a:pPr>
            <a:r>
              <a:rPr lang="en-US" dirty="0" smtClean="0"/>
              <a:t>to the system</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657600"/>
            <a:ext cx="290195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04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of Equations</a:t>
            </a:r>
            <a:endParaRPr lang="en-US" dirty="0"/>
          </a:p>
        </p:txBody>
      </p:sp>
      <p:sp>
        <p:nvSpPr>
          <p:cNvPr id="3" name="Content Placeholder 2"/>
          <p:cNvSpPr>
            <a:spLocks noGrp="1"/>
          </p:cNvSpPr>
          <p:nvPr>
            <p:ph idx="1"/>
          </p:nvPr>
        </p:nvSpPr>
        <p:spPr>
          <a:xfrm>
            <a:off x="152400" y="1143000"/>
            <a:ext cx="8534400" cy="5715000"/>
          </a:xfrm>
        </p:spPr>
        <p:txBody>
          <a:bodyPr>
            <a:normAutofit fontScale="77500" lnSpcReduction="20000"/>
          </a:bodyPr>
          <a:lstStyle/>
          <a:p>
            <a:r>
              <a:rPr lang="en-US" sz="5200" dirty="0" smtClean="0"/>
              <a:t>The solution to the system is the </a:t>
            </a:r>
            <a:r>
              <a:rPr lang="en-US" sz="5200" dirty="0" smtClean="0">
                <a:solidFill>
                  <a:srgbClr val="C00000"/>
                </a:solidFill>
              </a:rPr>
              <a:t>point </a:t>
            </a:r>
            <a:r>
              <a:rPr lang="en-US" sz="5200" dirty="0" smtClean="0"/>
              <a:t>where the lines </a:t>
            </a:r>
            <a:r>
              <a:rPr lang="en-US" sz="5200" dirty="0" smtClean="0">
                <a:solidFill>
                  <a:srgbClr val="C00000"/>
                </a:solidFill>
              </a:rPr>
              <a:t>intersect</a:t>
            </a:r>
            <a:endParaRPr lang="en-US" sz="5200" dirty="0"/>
          </a:p>
          <a:p>
            <a:pPr marL="0" indent="0">
              <a:buNone/>
            </a:pPr>
            <a:r>
              <a:rPr lang="en-US" dirty="0" smtClean="0">
                <a:solidFill>
                  <a:srgbClr val="C00000"/>
                </a:solidFill>
              </a:rPr>
              <a:t>       </a:t>
            </a: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endParaRPr lang="en-US" dirty="0">
              <a:solidFill>
                <a:srgbClr val="C00000"/>
              </a:solidFill>
            </a:endParaRPr>
          </a:p>
          <a:p>
            <a:pPr marL="0" indent="0">
              <a:buNone/>
            </a:pPr>
            <a:endParaRPr lang="en-US" dirty="0" smtClean="0">
              <a:solidFill>
                <a:srgbClr val="C00000"/>
              </a:solidFill>
            </a:endParaRPr>
          </a:p>
          <a:p>
            <a:pPr marL="0" indent="0">
              <a:buNone/>
            </a:pPr>
            <a:r>
              <a:rPr lang="en-US" dirty="0" smtClean="0">
                <a:solidFill>
                  <a:srgbClr val="C00000"/>
                </a:solidFill>
              </a:rPr>
              <a:t>(0,1)</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85796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525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2 Concepts (If proficient in level 1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8325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Linear Equations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dirty="0"/>
                  <a:t>Because functions appear in multiple representations of functions, you need to know how to determine the slope and </a:t>
                </a:r>
                <a:r>
                  <a:rPr lang="en-US" i="1" dirty="0"/>
                  <a:t>y</a:t>
                </a:r>
                <a:r>
                  <a:rPr lang="en-US" dirty="0"/>
                  <a:t>-intercept from any format.</a:t>
                </a:r>
              </a:p>
              <a:p>
                <a:pPr lvl="0"/>
                <a:r>
                  <a:rPr lang="en-US" b="1" dirty="0"/>
                  <a:t>Equation in slope-intercept form:</a:t>
                </a:r>
                <a:r>
                  <a:rPr lang="en-US" dirty="0"/>
                  <a:t> </a:t>
                </a:r>
                <a:br>
                  <a:rPr lang="en-US" dirty="0"/>
                </a:br>
                <a:r>
                  <a:rPr lang="en-US" dirty="0"/>
                  <a:t>An equation in this form gives you the slope </a:t>
                </a:r>
                <a:r>
                  <a:rPr lang="en-US" i="1" dirty="0"/>
                  <a:t>m</a:t>
                </a:r>
                <a:r>
                  <a:rPr lang="en-US" dirty="0"/>
                  <a:t> and </a:t>
                </a:r>
                <a:r>
                  <a:rPr lang="en-US" i="1" dirty="0"/>
                  <a:t>y</a:t>
                </a:r>
                <a:r>
                  <a:rPr lang="en-US" dirty="0"/>
                  <a:t>-intercept </a:t>
                </a:r>
                <a:r>
                  <a:rPr lang="en-US" i="1" dirty="0"/>
                  <a:t>b</a:t>
                </a:r>
                <a:r>
                  <a:rPr lang="en-US" dirty="0"/>
                  <a:t>.</a:t>
                </a:r>
              </a:p>
              <a:p>
                <a:pPr lvl="0"/>
                <a:r>
                  <a:rPr lang="en-US" b="1" dirty="0"/>
                  <a:t>Table of values:</a:t>
                </a:r>
                <a:r>
                  <a:rPr lang="en-US" dirty="0"/>
                  <a:t> Use the </a:t>
                </a:r>
                <a:r>
                  <a:rPr lang="en-US" i="1" dirty="0"/>
                  <a:t>slope formula </a:t>
                </a:r>
                <a:r>
                  <a:rPr lang="en-US" dirty="0"/>
                  <a:t> 	 </a:t>
                </a:r>
                <a14:m>
                  <m:oMath xmlns:m="http://schemas.openxmlformats.org/officeDocument/2006/math">
                    <m:f>
                      <m:fPr>
                        <m:ctrlPr>
                          <a:rPr lang="en-US" i="1">
                            <a:latin typeface="Cambria Math"/>
                          </a:rPr>
                        </m:ctrlPr>
                      </m:fPr>
                      <m:num>
                        <m:r>
                          <a:rPr lang="en-US" i="1">
                            <a:latin typeface="Cambria Math"/>
                          </a:rPr>
                          <m:t>𝑦</m:t>
                        </m:r>
                        <m:r>
                          <a:rPr lang="en-US" i="1" baseline="-25000">
                            <a:latin typeface="Cambria Math"/>
                          </a:rPr>
                          <m:t>2</m:t>
                        </m:r>
                        <m:r>
                          <a:rPr lang="en-US" i="1">
                            <a:latin typeface="Cambria Math"/>
                          </a:rPr>
                          <m:t> −</m:t>
                        </m:r>
                        <m:r>
                          <a:rPr lang="en-US" i="1">
                            <a:latin typeface="Cambria Math"/>
                          </a:rPr>
                          <m:t>𝑦</m:t>
                        </m:r>
                        <m:r>
                          <a:rPr lang="en-US" i="1" baseline="-25000">
                            <a:latin typeface="Cambria Math"/>
                          </a:rPr>
                          <m:t>1</m:t>
                        </m:r>
                      </m:num>
                      <m:den>
                        <m:r>
                          <a:rPr lang="en-US" i="1">
                            <a:latin typeface="Cambria Math"/>
                          </a:rPr>
                          <m:t>𝑥</m:t>
                        </m:r>
                        <m:r>
                          <a:rPr lang="en-US" i="1" baseline="-25000">
                            <a:latin typeface="Cambria Math"/>
                          </a:rPr>
                          <m:t>2</m:t>
                        </m:r>
                        <m:r>
                          <a:rPr lang="en-US" i="1">
                            <a:latin typeface="Cambria Math"/>
                          </a:rPr>
                          <m:t> −</m:t>
                        </m:r>
                        <m:r>
                          <a:rPr lang="en-US" i="1">
                            <a:latin typeface="Cambria Math"/>
                          </a:rPr>
                          <m:t>𝑥</m:t>
                        </m:r>
                        <m:r>
                          <a:rPr lang="en-US" i="1" baseline="-25000">
                            <a:latin typeface="Cambria Math"/>
                          </a:rPr>
                          <m:t>1</m:t>
                        </m:r>
                      </m:den>
                    </m:f>
                    <m:r>
                      <a:rPr lang="en-US" i="1" baseline="30000">
                        <a:latin typeface="Cambria Math"/>
                      </a:rPr>
                      <m:t> </m:t>
                    </m:r>
                  </m:oMath>
                </a14:m>
                <a:r>
                  <a:rPr lang="en-US" dirty="0"/>
                  <a:t>	    to find slope. </a:t>
                </a:r>
                <a:br>
                  <a:rPr lang="en-US" dirty="0"/>
                </a:br>
                <a:r>
                  <a:rPr lang="en-US" dirty="0"/>
                  <a:t/>
                </a:r>
                <a:br>
                  <a:rPr lang="en-US" dirty="0"/>
                </a:br>
                <a:r>
                  <a:rPr lang="en-US" dirty="0"/>
                  <a:t>Use the </a:t>
                </a:r>
                <a:r>
                  <a:rPr lang="en-US" i="1" dirty="0" smtClean="0"/>
                  <a:t>slope and a point (</a:t>
                </a:r>
                <a:r>
                  <a:rPr lang="en-US" i="1" dirty="0" err="1" smtClean="0"/>
                  <a:t>x,y</a:t>
                </a:r>
                <a:r>
                  <a:rPr lang="en-US" i="1" dirty="0" smtClean="0"/>
                  <a:t>) in y = mx + b and solve for b  </a:t>
                </a:r>
                <a:r>
                  <a:rPr lang="en-US" dirty="0" smtClean="0"/>
                  <a:t>to </a:t>
                </a:r>
                <a:r>
                  <a:rPr lang="en-US" dirty="0"/>
                  <a:t>find the </a:t>
                </a:r>
                <a:r>
                  <a:rPr lang="en-US" i="1" dirty="0"/>
                  <a:t>y</a:t>
                </a:r>
                <a:r>
                  <a:rPr lang="en-US" dirty="0"/>
                  <a:t>-intercept.</a:t>
                </a:r>
              </a:p>
              <a:p>
                <a:pPr lvl="0"/>
                <a:r>
                  <a:rPr lang="en-US" b="1" dirty="0"/>
                  <a:t>Words describing a linear function:</a:t>
                </a:r>
                <a:r>
                  <a:rPr lang="en-US" dirty="0"/>
                  <a:t>  Interpret the variables, or the changing values. Which variable depends on the other? Look for amounts and rates of change in the word description</a:t>
                </a:r>
                <a:r>
                  <a:rPr lang="en-US" dirty="0" smtClean="0"/>
                  <a:t>.</a:t>
                </a:r>
              </a:p>
              <a:p>
                <a:pPr lvl="1"/>
                <a:r>
                  <a:rPr lang="en-US" dirty="0" smtClean="0"/>
                  <a:t>Per, each, every indicate slope</a:t>
                </a:r>
              </a:p>
              <a:p>
                <a:pPr lvl="1"/>
                <a:r>
                  <a:rPr lang="en-US" dirty="0" smtClean="0"/>
                  <a:t>Service fee, starting point, began with $ indicate initial value y-intercept.</a:t>
                </a:r>
                <a:endParaRPr lang="en-US" dirty="0"/>
              </a:p>
              <a:p>
                <a:pPr lvl="0"/>
                <a:r>
                  <a:rPr lang="en-US" b="1" dirty="0"/>
                  <a:t>Graph:</a:t>
                </a:r>
                <a:r>
                  <a:rPr lang="en-US" dirty="0"/>
                  <a:t> Find the </a:t>
                </a:r>
                <a:r>
                  <a:rPr lang="en-US" i="1" dirty="0"/>
                  <a:t>y</a:t>
                </a:r>
                <a:r>
                  <a:rPr lang="en-US" dirty="0"/>
                  <a:t>-intercept where the line crosses the </a:t>
                </a:r>
                <a:r>
                  <a:rPr lang="en-US" i="1" dirty="0"/>
                  <a:t>y</a:t>
                </a:r>
                <a:r>
                  <a:rPr lang="en-US" dirty="0"/>
                  <a:t>-axis. Then count the ratio of vertical to horizontal change between points on the line.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887"/>
                </a:stretch>
              </a:blipFill>
            </p:spPr>
            <p:txBody>
              <a:bodyPr/>
              <a:lstStyle/>
              <a:p>
                <a:r>
                  <a:rPr lang="en-US">
                    <a:noFill/>
                  </a:rPr>
                  <a:t> </a:t>
                </a:r>
              </a:p>
            </p:txBody>
          </p:sp>
        </mc:Fallback>
      </mc:AlternateContent>
    </p:spTree>
    <p:extLst>
      <p:ext uri="{BB962C8B-B14F-4D97-AF65-F5344CB8AC3E}">
        <p14:creationId xmlns:p14="http://schemas.microsoft.com/office/powerpoint/2010/main" val="2900216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dirty="0" smtClean="0"/>
              <a:t>Systems of Equations</a:t>
            </a:r>
          </a:p>
        </p:txBody>
      </p:sp>
      <p:sp>
        <p:nvSpPr>
          <p:cNvPr id="17411" name="Rectangle 3"/>
          <p:cNvSpPr>
            <a:spLocks noGrp="1" noChangeArrowheads="1"/>
          </p:cNvSpPr>
          <p:nvPr>
            <p:ph idx="1"/>
          </p:nvPr>
        </p:nvSpPr>
        <p:spPr>
          <a:xfrm>
            <a:off x="457200" y="1219200"/>
            <a:ext cx="8229600" cy="4876800"/>
          </a:xfrm>
        </p:spPr>
        <p:txBody>
          <a:bodyPr>
            <a:normAutofit/>
          </a:bodyPr>
          <a:lstStyle/>
          <a:p>
            <a:pPr eaLnBrk="1" hangingPunct="1">
              <a:lnSpc>
                <a:spcPct val="90000"/>
              </a:lnSpc>
              <a:defRPr/>
            </a:pPr>
            <a:r>
              <a:rPr lang="en-US" dirty="0" smtClean="0"/>
              <a:t>Graph &amp; Check: graph lines using slop-intercept rules; point of intersection is solution.</a:t>
            </a:r>
          </a:p>
          <a:p>
            <a:pPr eaLnBrk="1" hangingPunct="1">
              <a:lnSpc>
                <a:spcPct val="90000"/>
              </a:lnSpc>
              <a:defRPr/>
            </a:pPr>
            <a:r>
              <a:rPr lang="en-US" dirty="0" smtClean="0"/>
              <a:t>Substitution: get one variable by itself; substitute into other equation to get 2</a:t>
            </a:r>
            <a:r>
              <a:rPr lang="en-US" baseline="30000" dirty="0" smtClean="0"/>
              <a:t>nd</a:t>
            </a:r>
            <a:r>
              <a:rPr lang="en-US" dirty="0" smtClean="0"/>
              <a:t> variable isolated; determine ordered pair</a:t>
            </a:r>
          </a:p>
          <a:p>
            <a:pPr>
              <a:lnSpc>
                <a:spcPct val="90000"/>
              </a:lnSpc>
              <a:defRPr/>
            </a:pPr>
            <a:r>
              <a:rPr lang="en-US" dirty="0" smtClean="0"/>
              <a:t>CHECK! </a:t>
            </a:r>
            <a:r>
              <a:rPr lang="en-US" dirty="0"/>
              <a:t>Plug in (</a:t>
            </a:r>
            <a:r>
              <a:rPr lang="en-US" dirty="0" err="1"/>
              <a:t>x,y</a:t>
            </a:r>
            <a:r>
              <a:rPr lang="en-US" dirty="0"/>
              <a:t>) to see if ordered pair is a solution</a:t>
            </a:r>
          </a:p>
          <a:p>
            <a:pPr eaLnBrk="1" hangingPunct="1">
              <a:lnSpc>
                <a:spcPct val="90000"/>
              </a:lnSpc>
              <a:defRPr/>
            </a:pPr>
            <a:r>
              <a:rPr lang="en-US" dirty="0" smtClean="0"/>
              <a:t>ORDERED PAIR MUST WORK IN ALL EQUATIONS!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dirty="0" smtClean="0"/>
              <a:t>Inequalities (Transition Standard)</a:t>
            </a:r>
          </a:p>
        </p:txBody>
      </p:sp>
      <p:sp>
        <p:nvSpPr>
          <p:cNvPr id="14339" name="Rectangle 3"/>
          <p:cNvSpPr>
            <a:spLocks noGrp="1" noChangeArrowheads="1"/>
          </p:cNvSpPr>
          <p:nvPr>
            <p:ph idx="1"/>
          </p:nvPr>
        </p:nvSpPr>
        <p:spPr/>
        <p:txBody>
          <a:bodyPr/>
          <a:lstStyle/>
          <a:p>
            <a:pPr eaLnBrk="1" hangingPunct="1">
              <a:defRPr/>
            </a:pPr>
            <a:r>
              <a:rPr lang="en-US" dirty="0" smtClean="0"/>
              <a:t>&lt; less than; &gt; greater than</a:t>
            </a:r>
          </a:p>
          <a:p>
            <a:pPr eaLnBrk="1" hangingPunct="1">
              <a:defRPr/>
            </a:pPr>
            <a:r>
              <a:rPr lang="en-US" dirty="0" smtClean="0"/>
              <a:t>Solve inequalities just like equations</a:t>
            </a:r>
          </a:p>
          <a:p>
            <a:pPr eaLnBrk="1" hangingPunct="1">
              <a:defRPr/>
            </a:pPr>
            <a:r>
              <a:rPr lang="en-US" dirty="0" smtClean="0"/>
              <a:t>Remember to reverse inequality when MULT/DIV by a NEGATIVE. </a:t>
            </a:r>
          </a:p>
          <a:p>
            <a:pPr>
              <a:defRPr/>
            </a:pPr>
            <a:r>
              <a:rPr lang="en-US" dirty="0"/>
              <a:t>Open dot for less/ greater than</a:t>
            </a:r>
          </a:p>
          <a:p>
            <a:pPr>
              <a:defRPr/>
            </a:pPr>
            <a:r>
              <a:rPr lang="en-US" dirty="0"/>
              <a:t>Closed dot for less/greater OR equal to</a:t>
            </a:r>
          </a:p>
          <a:p>
            <a:pPr marL="0" indent="0" eaLnBrk="1" hangingPunct="1">
              <a:buNone/>
              <a:defRPr/>
            </a:pPr>
            <a:endParaRPr lang="en-US" dirty="0" smtClean="0"/>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533400" y="0"/>
            <a:ext cx="8229600" cy="731838"/>
          </a:xfrm>
        </p:spPr>
        <p:txBody>
          <a:bodyPr/>
          <a:lstStyle/>
          <a:p>
            <a:pPr eaLnBrk="1" hangingPunct="1">
              <a:defRPr/>
            </a:pPr>
            <a:r>
              <a:rPr lang="en-US" sz="4000" dirty="0" smtClean="0"/>
              <a:t>Cubed Roots</a:t>
            </a:r>
          </a:p>
        </p:txBody>
      </p:sp>
      <mc:AlternateContent xmlns:mc="http://schemas.openxmlformats.org/markup-compatibility/2006" xmlns:a14="http://schemas.microsoft.com/office/drawing/2010/main">
        <mc:Choice Requires="a14">
          <p:sp>
            <p:nvSpPr>
              <p:cNvPr id="7171" name="Rectangle 3"/>
              <p:cNvSpPr>
                <a:spLocks noGrp="1" noChangeArrowheads="1"/>
              </p:cNvSpPr>
              <p:nvPr>
                <p:ph idx="1"/>
              </p:nvPr>
            </p:nvSpPr>
            <p:spPr>
              <a:xfrm>
                <a:off x="381000" y="685800"/>
                <a:ext cx="8229600" cy="6172200"/>
              </a:xfrm>
            </p:spPr>
            <p:txBody>
              <a:bodyPr/>
              <a:lstStyle/>
              <a:p>
                <a:pPr eaLnBrk="1" hangingPunct="1">
                  <a:defRPr/>
                </a:pPr>
                <a:r>
                  <a:rPr lang="en-US" sz="2800" dirty="0" smtClean="0"/>
                  <a:t>Perfect cubes: 1, 8, 27, 64, 125, …</a:t>
                </a:r>
              </a:p>
              <a:p>
                <a:pPr eaLnBrk="1" hangingPunct="1">
                  <a:defRPr/>
                </a:pPr>
                <a14:m>
                  <m:oMath xmlns:m="http://schemas.openxmlformats.org/officeDocument/2006/math">
                    <m:rad>
                      <m:radPr>
                        <m:ctrlPr>
                          <a:rPr lang="en-US" sz="2800" i="1" smtClean="0">
                            <a:latin typeface="Cambria Math"/>
                          </a:rPr>
                        </m:ctrlPr>
                      </m:radPr>
                      <m:deg>
                        <m:r>
                          <m:rPr>
                            <m:brk m:alnAt="7"/>
                          </m:rPr>
                          <a:rPr lang="en-US" sz="2800" b="0" i="1" smtClean="0">
                            <a:latin typeface="Cambria Math"/>
                          </a:rPr>
                          <m:t>3</m:t>
                        </m:r>
                      </m:deg>
                      <m:e>
                        <m:r>
                          <a:rPr lang="en-US" sz="2800" b="0" i="1" smtClean="0">
                            <a:latin typeface="Cambria Math"/>
                          </a:rPr>
                          <m:t> 8 </m:t>
                        </m:r>
                      </m:e>
                    </m:rad>
                  </m:oMath>
                </a14:m>
                <a:r>
                  <a:rPr lang="en-US" sz="2800" dirty="0" smtClean="0"/>
                  <a:t> = 2</a:t>
                </a:r>
              </a:p>
              <a:p>
                <a:pPr>
                  <a:defRPr/>
                </a:pPr>
                <a14:m>
                  <m:oMath xmlns:m="http://schemas.openxmlformats.org/officeDocument/2006/math">
                    <m:rad>
                      <m:radPr>
                        <m:ctrlPr>
                          <a:rPr lang="en-US" sz="2800" i="1">
                            <a:latin typeface="Cambria Math"/>
                          </a:rPr>
                        </m:ctrlPr>
                      </m:radPr>
                      <m:deg>
                        <m:r>
                          <m:rPr>
                            <m:brk m:alnAt="7"/>
                          </m:rPr>
                          <a:rPr lang="en-US" sz="2800" i="1">
                            <a:latin typeface="Cambria Math"/>
                          </a:rPr>
                          <m:t>3</m:t>
                        </m:r>
                      </m:deg>
                      <m:e>
                        <m:r>
                          <a:rPr lang="en-US" sz="2800" i="1">
                            <a:latin typeface="Cambria Math"/>
                          </a:rPr>
                          <m:t> </m:t>
                        </m:r>
                        <m:r>
                          <a:rPr lang="en-US" sz="2800" b="0" i="1" smtClean="0">
                            <a:latin typeface="Cambria Math"/>
                          </a:rPr>
                          <m:t>27</m:t>
                        </m:r>
                        <m:r>
                          <a:rPr lang="en-US" sz="2800" i="1">
                            <a:latin typeface="Cambria Math"/>
                          </a:rPr>
                          <m:t> </m:t>
                        </m:r>
                      </m:e>
                    </m:rad>
                  </m:oMath>
                </a14:m>
                <a:r>
                  <a:rPr lang="en-US" sz="2800" dirty="0" smtClean="0"/>
                  <a:t>= 3</a:t>
                </a:r>
              </a:p>
              <a:p>
                <a:pPr>
                  <a:defRPr/>
                </a:pPr>
                <a:r>
                  <a:rPr lang="en-US" sz="2800" dirty="0" smtClean="0"/>
                  <a:t>Questions may involve volume of a cube </a:t>
                </a:r>
              </a:p>
              <a:p>
                <a:pPr lvl="1">
                  <a:defRPr/>
                </a:pPr>
                <a:r>
                  <a:rPr lang="en-US" sz="2400" dirty="0" smtClean="0"/>
                  <a:t>The volume of a cube is 27 cubic inches. What is the length of one of the sides? 3</a:t>
                </a:r>
              </a:p>
              <a:p>
                <a:pPr lvl="1">
                  <a:defRPr/>
                </a:pPr>
                <a:r>
                  <a:rPr lang="en-US" sz="2400" dirty="0" smtClean="0"/>
                  <a:t>Questions could involve solving equations such as                 x</a:t>
                </a:r>
                <a:r>
                  <a:rPr lang="en-US" sz="2400" baseline="30000" dirty="0" smtClean="0"/>
                  <a:t>3</a:t>
                </a:r>
                <a:r>
                  <a:rPr lang="en-US" sz="2400" dirty="0" smtClean="0"/>
                  <a:t> + 2 = 29. Don’t panic. Think of your perfect cubes. Plug in answer choices!!</a:t>
                </a:r>
              </a:p>
              <a:p>
                <a:pPr eaLnBrk="1" hangingPunct="1">
                  <a:defRPr/>
                </a:pPr>
                <a:endParaRPr lang="en-US" sz="2800" dirty="0" smtClean="0"/>
              </a:p>
            </p:txBody>
          </p:sp>
        </mc:Choice>
        <mc:Fallback xmlns="">
          <p:sp>
            <p:nvSpPr>
              <p:cNvPr id="7171" name="Rectangle 3"/>
              <p:cNvSpPr>
                <a:spLocks noGrp="1" noRot="1" noChangeAspect="1" noMove="1" noResize="1" noEditPoints="1" noAdjustHandles="1" noChangeArrowheads="1" noChangeShapeType="1" noTextEdit="1"/>
              </p:cNvSpPr>
              <p:nvPr>
                <p:ph idx="1"/>
              </p:nvPr>
            </p:nvSpPr>
            <p:spPr>
              <a:xfrm>
                <a:off x="381000" y="685800"/>
                <a:ext cx="8229600" cy="6172200"/>
              </a:xfrm>
              <a:blipFill rotWithShape="1">
                <a:blip r:embed="rId2"/>
                <a:stretch>
                  <a:fillRect l="-1333" t="-889" r="-1630"/>
                </a:stretch>
              </a:blipFill>
            </p:spPr>
            <p:txBody>
              <a:bodyPr/>
              <a:lstStyle/>
              <a:p>
                <a:r>
                  <a:rPr lang="en-US">
                    <a:noFill/>
                  </a:rPr>
                  <a:t> </a:t>
                </a:r>
              </a:p>
            </p:txBody>
          </p:sp>
        </mc:Fallback>
      </mc:AlternateContent>
    </p:spTree>
    <p:extLst>
      <p:ext uri="{BB962C8B-B14F-4D97-AF65-F5344CB8AC3E}">
        <p14:creationId xmlns:p14="http://schemas.microsoft.com/office/powerpoint/2010/main" val="18424761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Best Fit</a:t>
            </a:r>
            <a:endParaRPr lang="en-US" dirty="0"/>
          </a:p>
        </p:txBody>
      </p:sp>
      <p:sp>
        <p:nvSpPr>
          <p:cNvPr id="3" name="Content Placeholder 2"/>
          <p:cNvSpPr>
            <a:spLocks noGrp="1"/>
          </p:cNvSpPr>
          <p:nvPr>
            <p:ph idx="1"/>
          </p:nvPr>
        </p:nvSpPr>
        <p:spPr/>
        <p:txBody>
          <a:bodyPr>
            <a:normAutofit lnSpcReduction="10000"/>
          </a:bodyPr>
          <a:lstStyle/>
          <a:p>
            <a:r>
              <a:rPr lang="en-US" dirty="0" smtClean="0"/>
              <a:t>Choose the line that “fits” the best.</a:t>
            </a:r>
          </a:p>
          <a:p>
            <a:r>
              <a:rPr lang="en-US" dirty="0" smtClean="0"/>
              <a:t>If there is no line, draw one.</a:t>
            </a:r>
          </a:p>
          <a:p>
            <a:r>
              <a:rPr lang="en-US" dirty="0" smtClean="0"/>
              <a:t>If you are asked to find the equation of the line of best fit, 1</a:t>
            </a:r>
            <a:r>
              <a:rPr lang="en-US" baseline="30000" dirty="0" smtClean="0"/>
              <a:t>st</a:t>
            </a:r>
            <a:r>
              <a:rPr lang="en-US" dirty="0" smtClean="0"/>
              <a:t> draw the line, then look at the approximate y-intercept, and slope. Put it into slope-intercept form (y=mx +b)</a:t>
            </a:r>
          </a:p>
          <a:p>
            <a:r>
              <a:rPr lang="en-US" dirty="0" smtClean="0"/>
              <a:t>If you are asked to make a prediction, 1</a:t>
            </a:r>
            <a:r>
              <a:rPr lang="en-US" baseline="30000" dirty="0" smtClean="0"/>
              <a:t>st</a:t>
            </a:r>
            <a:r>
              <a:rPr lang="en-US" dirty="0" smtClean="0"/>
              <a:t> draw the line of best fit, then match up the </a:t>
            </a:r>
            <a:r>
              <a:rPr lang="en-US" dirty="0" err="1" smtClean="0"/>
              <a:t>x,y</a:t>
            </a:r>
            <a:r>
              <a:rPr lang="en-US" dirty="0" smtClean="0"/>
              <a:t> values with the question.</a:t>
            </a:r>
            <a:endParaRPr lang="en-US" dirty="0"/>
          </a:p>
        </p:txBody>
      </p:sp>
    </p:spTree>
    <p:extLst>
      <p:ext uri="{BB962C8B-B14F-4D97-AF65-F5344CB8AC3E}">
        <p14:creationId xmlns:p14="http://schemas.microsoft.com/office/powerpoint/2010/main" val="8919532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86" y="2255020"/>
            <a:ext cx="9349722" cy="376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351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a:t>
            </a:r>
            <a:endParaRPr lang="en-US" dirty="0"/>
          </a:p>
        </p:txBody>
      </p:sp>
      <p:sp>
        <p:nvSpPr>
          <p:cNvPr id="4" name="Content Placeholder 3"/>
          <p:cNvSpPr>
            <a:spLocks noGrp="1"/>
          </p:cNvSpPr>
          <p:nvPr>
            <p:ph idx="1"/>
          </p:nvPr>
        </p:nvSpPr>
        <p:spPr/>
        <p:txBody>
          <a:bodyPr/>
          <a:lstStyle/>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0" y="1828800"/>
            <a:ext cx="9626341" cy="424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61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a:t>
            </a:r>
            <a:endParaRPr lang="en-US" dirty="0"/>
          </a:p>
        </p:txBody>
      </p:sp>
      <p:sp>
        <p:nvSpPr>
          <p:cNvPr id="3" name="Text Placeholder 2"/>
          <p:cNvSpPr>
            <a:spLocks noGrp="1"/>
          </p:cNvSpPr>
          <p:nvPr>
            <p:ph type="body" sz="half" idx="1"/>
          </p:nvPr>
        </p:nvSpPr>
        <p:spPr/>
        <p:txBody>
          <a:bodyPr/>
          <a:lstStyle/>
          <a:p>
            <a:endParaRPr lang="en-US"/>
          </a:p>
        </p:txBody>
      </p:sp>
      <p:sp>
        <p:nvSpPr>
          <p:cNvPr id="4" name="ClipArt Placeholder 3"/>
          <p:cNvSpPr>
            <a:spLocks noGrp="1"/>
          </p:cNvSpPr>
          <p:nvPr>
            <p:ph type="clipArt" sz="half" idx="2"/>
          </p:nvPr>
        </p:nvSpPr>
        <p:spPr/>
      </p:sp>
    </p:spTree>
    <p:extLst>
      <p:ext uri="{BB962C8B-B14F-4D97-AF65-F5344CB8AC3E}">
        <p14:creationId xmlns:p14="http://schemas.microsoft.com/office/powerpoint/2010/main" val="13578560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of Cone</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66973"/>
            <a:ext cx="9700647"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8313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dirty="0" smtClean="0"/>
              <a:t>Pythagorean Theorem</a:t>
            </a:r>
          </a:p>
        </p:txBody>
      </p:sp>
      <p:sp>
        <p:nvSpPr>
          <p:cNvPr id="3075" name="Rectangle 3"/>
          <p:cNvSpPr>
            <a:spLocks noGrp="1" noChangeArrowheads="1"/>
          </p:cNvSpPr>
          <p:nvPr>
            <p:ph idx="1"/>
          </p:nvPr>
        </p:nvSpPr>
        <p:spPr>
          <a:xfrm>
            <a:off x="457200" y="1600200"/>
            <a:ext cx="8229600" cy="4953000"/>
          </a:xfrm>
        </p:spPr>
        <p:txBody>
          <a:bodyPr>
            <a:normAutofit/>
          </a:bodyPr>
          <a:lstStyle/>
          <a:p>
            <a:pPr marL="0" indent="0" eaLnBrk="1" hangingPunct="1">
              <a:lnSpc>
                <a:spcPct val="90000"/>
              </a:lnSpc>
              <a:buNone/>
              <a:defRPr/>
            </a:pPr>
            <a:r>
              <a:rPr lang="en-US" dirty="0" smtClean="0"/>
              <a:t>More Triples</a:t>
            </a:r>
          </a:p>
          <a:p>
            <a:pPr marL="0" indent="0" eaLnBrk="1" hangingPunct="1">
              <a:lnSpc>
                <a:spcPct val="90000"/>
              </a:lnSpc>
              <a:buNone/>
              <a:defRPr/>
            </a:pPr>
            <a:endParaRPr lang="en-US" dirty="0" smtClean="0"/>
          </a:p>
          <a:p>
            <a:pPr marL="0" indent="0" eaLnBrk="1" hangingPunct="1">
              <a:lnSpc>
                <a:spcPct val="90000"/>
              </a:lnSpc>
              <a:buNone/>
              <a:defRPr/>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266167903"/>
              </p:ext>
            </p:extLst>
          </p:nvPr>
        </p:nvGraphicFramePr>
        <p:xfrm>
          <a:off x="457200" y="2868771"/>
          <a:ext cx="8229600" cy="1988820"/>
        </p:xfrm>
        <a:graphic>
          <a:graphicData uri="http://schemas.openxmlformats.org/drawingml/2006/table">
            <a:tbl>
              <a:tblPr/>
              <a:tblGrid>
                <a:gridCol w="1645920"/>
                <a:gridCol w="1645920"/>
                <a:gridCol w="1645920"/>
                <a:gridCol w="1645920"/>
                <a:gridCol w="1645920"/>
              </a:tblGrid>
              <a:tr h="0">
                <a:tc>
                  <a:txBody>
                    <a:bodyPr/>
                    <a:lstStyle/>
                    <a:p>
                      <a:pPr algn="ctr"/>
                      <a:r>
                        <a:rPr lang="en-US" dirty="0" smtClean="0">
                          <a:solidFill>
                            <a:srgbClr val="FF0000"/>
                          </a:solidFill>
                          <a:effectLst/>
                        </a:rPr>
                        <a:t>(3,4,5</a:t>
                      </a:r>
                      <a:r>
                        <a:rPr lang="en-US" dirty="0">
                          <a:solidFill>
                            <a:srgbClr val="FF0000"/>
                          </a:solidFill>
                          <a:effectLst/>
                        </a:rPr>
                        <a:t>)</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dirty="0">
                          <a:solidFill>
                            <a:srgbClr val="FF0000"/>
                          </a:solidFill>
                          <a:effectLst/>
                        </a:rPr>
                        <a:t>(5,12,13)</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dirty="0">
                          <a:solidFill>
                            <a:srgbClr val="FF0000"/>
                          </a:solidFill>
                          <a:effectLst/>
                        </a:rPr>
                        <a:t>(7,24,25)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dirty="0">
                          <a:solidFill>
                            <a:srgbClr val="FF0000"/>
                          </a:solidFill>
                          <a:effectLst/>
                        </a:rPr>
                        <a:t>(8,15,17)</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(9,40,41)</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r>
              <a:tr h="0">
                <a:tc>
                  <a:txBody>
                    <a:bodyPr/>
                    <a:lstStyle/>
                    <a:p>
                      <a:pPr algn="ctr"/>
                      <a:r>
                        <a:rPr lang="en-US">
                          <a:effectLst/>
                        </a:rPr>
                        <a:t>(11,60,61)</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(12,35,37)</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(13,84,85)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(15,112,113)</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(16,63,65)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r>
              <a:tr h="0">
                <a:tc>
                  <a:txBody>
                    <a:bodyPr/>
                    <a:lstStyle/>
                    <a:p>
                      <a:pPr algn="ctr"/>
                      <a:r>
                        <a:rPr lang="en-US">
                          <a:effectLst/>
                        </a:rPr>
                        <a:t>(17,144,145)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(19,180,181)</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dirty="0">
                          <a:solidFill>
                            <a:srgbClr val="FF0000"/>
                          </a:solidFill>
                          <a:effectLst/>
                        </a:rPr>
                        <a:t>(20,21,29)</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(20,99,101)</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(21,220,221)</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r>
              <a:tr h="0">
                <a:tc>
                  <a:txBody>
                    <a:bodyPr/>
                    <a:lstStyle/>
                    <a:p>
                      <a:pPr algn="ctr"/>
                      <a:r>
                        <a:rPr lang="en-US">
                          <a:effectLst/>
                        </a:rPr>
                        <a:t>(23,264,265)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(24,143,145)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(25,312,313)</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(27,364,365)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(28,45,53)</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r>
              <a:tr h="0">
                <a:tc>
                  <a:txBody>
                    <a:bodyPr/>
                    <a:lstStyle/>
                    <a:p>
                      <a:pPr algn="ctr"/>
                      <a:r>
                        <a:rPr lang="en-US" dirty="0">
                          <a:effectLst/>
                        </a:rPr>
                        <a:t>(28,195,197)</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(29,420,421)</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(31,480,481)</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(32,255,257)</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dirty="0">
                          <a:effectLst/>
                        </a:rPr>
                        <a:t>(33,56,65)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r>
              <a:tr h="0">
                <a:tc>
                  <a:txBody>
                    <a:bodyPr/>
                    <a:lstStyle/>
                    <a:p>
                      <a:pPr algn="ctr"/>
                      <a:r>
                        <a:rPr lang="en-US">
                          <a:effectLst/>
                        </a:rPr>
                        <a:t>(33,544,545)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(35,612,613)</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(36,77,85)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a:effectLst/>
                        </a:rPr>
                        <a:t>(36,323,325)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c>
                  <a:txBody>
                    <a:bodyPr/>
                    <a:lstStyle/>
                    <a:p>
                      <a:pPr algn="ctr"/>
                      <a:r>
                        <a:rPr lang="en-US" dirty="0">
                          <a:effectLst/>
                        </a:rPr>
                        <a:t>(37,684,685)</a:t>
                      </a:r>
                    </a:p>
                  </a:txBody>
                  <a:tcPr marL="28575" marR="28575" marT="28575" marB="285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8E8FF"/>
                    </a:solidFill>
                  </a:tcPr>
                </a:tc>
              </a:tr>
            </a:tbl>
          </a:graphicData>
        </a:graphic>
      </p:graphicFrame>
    </p:spTree>
    <p:extLst>
      <p:ext uri="{BB962C8B-B14F-4D97-AF65-F5344CB8AC3E}">
        <p14:creationId xmlns:p14="http://schemas.microsoft.com/office/powerpoint/2010/main" val="32294167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
            <a:ext cx="8229600" cy="1143000"/>
          </a:xfrm>
        </p:spPr>
        <p:txBody>
          <a:bodyPr/>
          <a:lstStyle/>
          <a:p>
            <a:r>
              <a:rPr lang="en-US" dirty="0" smtClean="0"/>
              <a:t>Pythagorean Theorem – 3D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219200"/>
                <a:ext cx="8153400" cy="4906963"/>
              </a:xfrm>
            </p:spPr>
            <p:txBody>
              <a:bodyPr>
                <a:normAutofit fontScale="92500" lnSpcReduction="10000"/>
              </a:bodyPr>
              <a:lstStyle/>
              <a:p>
                <a:pPr marL="0" indent="0">
                  <a:buNone/>
                </a:pPr>
                <a:endParaRPr lang="en-US" i="1" dirty="0" smtClean="0">
                  <a:latin typeface="Cambria Math"/>
                </a:endParaRPr>
              </a:p>
              <a:p>
                <a:pPr marL="0" indent="0">
                  <a:buNone/>
                </a:pPr>
                <a:endParaRPr lang="en-US" i="1" dirty="0">
                  <a:latin typeface="Cambria Math"/>
                </a:endParaRPr>
              </a:p>
              <a:p>
                <a:pPr marL="0" indent="0">
                  <a:buNone/>
                </a:pPr>
                <a:endParaRPr lang="en-US" i="1" dirty="0" smtClean="0">
                  <a:latin typeface="Cambria Math"/>
                </a:endParaRPr>
              </a:p>
              <a:p>
                <a:pPr marL="0" indent="0">
                  <a:buNone/>
                </a:pPr>
                <a:endParaRPr lang="en-US" i="1" dirty="0">
                  <a:latin typeface="Cambria Math"/>
                </a:endParaRPr>
              </a:p>
              <a:p>
                <a:pPr marL="0" indent="0">
                  <a:buNone/>
                </a:pP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𝑑</m:t>
                          </m:r>
                        </m:e>
                        <m:sup>
                          <m:r>
                            <a:rPr lang="en-US" b="0" i="1" smtClean="0">
                              <a:latin typeface="Cambria Math"/>
                            </a:rPr>
                            <m:t>2</m:t>
                          </m:r>
                        </m:sup>
                      </m:sSup>
                      <m:r>
                        <a:rPr lang="en-US" b="0" i="1" smtClean="0">
                          <a:latin typeface="Cambria Math"/>
                        </a:rPr>
                        <m:t>= </m:t>
                      </m:r>
                      <m:rad>
                        <m:radPr>
                          <m:degHide m:val="on"/>
                          <m:ctrlPr>
                            <a:rPr lang="en-US" i="1" smtClean="0">
                              <a:latin typeface="Cambria Math"/>
                            </a:rPr>
                          </m:ctrlPr>
                        </m:radPr>
                        <m:deg/>
                        <m:e>
                          <m:r>
                            <a:rPr lang="en-US" b="0" i="1" smtClean="0">
                              <a:latin typeface="Cambria Math"/>
                            </a:rPr>
                            <m:t>    </m:t>
                          </m:r>
                          <m:sSup>
                            <m:sSupPr>
                              <m:ctrlPr>
                                <a:rPr lang="en-US" b="0" i="1" smtClean="0">
                                  <a:latin typeface="Cambria Math"/>
                                </a:rPr>
                              </m:ctrlPr>
                            </m:sSupPr>
                            <m:e>
                              <m:r>
                                <a:rPr lang="en-US" b="0" i="1" smtClean="0">
                                  <a:latin typeface="Cambria Math"/>
                                </a:rPr>
                                <m:t>𝑎</m:t>
                              </m:r>
                            </m:e>
                            <m:sup>
                              <m:r>
                                <a:rPr lang="en-US" b="0" i="1" smtClean="0">
                                  <a:latin typeface="Cambria Math"/>
                                </a:rPr>
                                <m:t>2 </m:t>
                              </m:r>
                            </m:sup>
                          </m:sSup>
                          <m:r>
                            <a:rPr lang="en-US" b="0" i="1" smtClean="0">
                              <a:latin typeface="Cambria Math"/>
                            </a:rPr>
                            <m:t>+</m:t>
                          </m:r>
                          <m:sSup>
                            <m:sSupPr>
                              <m:ctrlPr>
                                <a:rPr lang="en-US" i="1" dirty="0">
                                  <a:latin typeface="Cambria Math"/>
                                </a:rPr>
                              </m:ctrlPr>
                            </m:sSupPr>
                            <m:e>
                              <m:r>
                                <a:rPr lang="en-US" b="0" i="1" dirty="0" smtClean="0">
                                  <a:latin typeface="Cambria Math"/>
                                </a:rPr>
                                <m:t>𝑏</m:t>
                              </m:r>
                            </m:e>
                            <m:sup>
                              <m:r>
                                <a:rPr lang="en-US" b="0" i="1" dirty="0" smtClean="0">
                                  <a:latin typeface="Cambria Math"/>
                                </a:rPr>
                                <m:t>2</m:t>
                              </m:r>
                            </m:sup>
                          </m:sSup>
                          <m:r>
                            <a:rPr lang="en-US" b="0" i="1" dirty="0" smtClean="0">
                              <a:latin typeface="Cambria Math"/>
                            </a:rPr>
                            <m:t>+</m:t>
                          </m:r>
                          <m:sSup>
                            <m:sSupPr>
                              <m:ctrlPr>
                                <a:rPr lang="en-US" b="0" i="1" dirty="0" smtClean="0">
                                  <a:latin typeface="Cambria Math"/>
                                </a:rPr>
                              </m:ctrlPr>
                            </m:sSupPr>
                            <m:e>
                              <m:r>
                                <a:rPr lang="en-US" b="0" i="1" dirty="0" smtClean="0">
                                  <a:latin typeface="Cambria Math"/>
                                </a:rPr>
                                <m:t>𝑐</m:t>
                              </m:r>
                            </m:e>
                            <m:sup>
                              <m:r>
                                <a:rPr lang="en-US" b="0" i="1" dirty="0" smtClean="0">
                                  <a:latin typeface="Cambria Math"/>
                                </a:rPr>
                                <m:t>2</m:t>
                              </m:r>
                            </m:sup>
                          </m:sSup>
                          <m:r>
                            <a:rPr lang="en-US" b="0" i="1" dirty="0" smtClean="0">
                              <a:latin typeface="Cambria Math"/>
                            </a:rPr>
                            <m:t>  </m:t>
                          </m:r>
                          <m:r>
                            <m:rPr>
                              <m:nor/>
                            </m:rPr>
                            <a:rPr lang="en-US" dirty="0"/>
                            <m:t> </m:t>
                          </m:r>
                        </m:e>
                      </m:rad>
                    </m:oMath>
                  </m:oMathPara>
                </a14:m>
                <a:endParaRPr lang="en-US" dirty="0" smtClean="0"/>
              </a:p>
              <a:p>
                <a:pPr marL="0" indent="0">
                  <a:buNone/>
                </a:pPr>
                <a:r>
                  <a:rPr lang="en-US" dirty="0"/>
                  <a:t>One Pythagorean quadruple is {6, 10, 15, 19</a:t>
                </a:r>
                <a:r>
                  <a:rPr lang="en-US" dirty="0" smtClean="0"/>
                  <a:t>}.</a:t>
                </a:r>
              </a:p>
              <a:p>
                <a:pPr marL="0" indent="0">
                  <a:buNone/>
                </a:pPr>
                <a:r>
                  <a:rPr lang="en-US" dirty="0" smtClean="0"/>
                  <a:t>Others are: {2</a:t>
                </a:r>
                <a:r>
                  <a:rPr lang="en-US" dirty="0"/>
                  <a:t>, 3, 6, 7</a:t>
                </a:r>
                <a:r>
                  <a:rPr lang="en-US" dirty="0" smtClean="0"/>
                  <a:t>}; {</a:t>
                </a:r>
                <a:r>
                  <a:rPr lang="en-US" dirty="0"/>
                  <a:t>1, 2, 2, 3</a:t>
                </a:r>
                <a:r>
                  <a:rPr lang="en-US" dirty="0" smtClean="0"/>
                  <a:t>}; {</a:t>
                </a:r>
                <a:r>
                  <a:rPr lang="en-US" dirty="0"/>
                  <a:t>3, 4, 12, 13</a:t>
                </a:r>
                <a:r>
                  <a:rPr lang="en-US" dirty="0" smtClean="0"/>
                  <a:t>}</a:t>
                </a:r>
              </a:p>
              <a:p>
                <a:pPr marL="0" indent="0">
                  <a:buNone/>
                </a:pPr>
                <a:r>
                  <a:rPr lang="en-US" sz="1900" dirty="0">
                    <a:hlinkClick r:id="rId2"/>
                  </a:rPr>
                  <a:t>http://</a:t>
                </a:r>
                <a:r>
                  <a:rPr lang="en-US" sz="1900" dirty="0" smtClean="0">
                    <a:hlinkClick r:id="rId2"/>
                  </a:rPr>
                  <a:t>www.education.vic.gov.au/school/teachers/teachingresources/discipline/maths/continuum/Pages/pythag575.aspx</a:t>
                </a:r>
                <a:endParaRPr lang="en-US" sz="1900" dirty="0" smtClean="0"/>
              </a:p>
              <a:p>
                <a:pPr marL="0" indent="0">
                  <a:buNone/>
                </a:pPr>
                <a:endParaRPr lang="en-US" sz="1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219200"/>
                <a:ext cx="8153400" cy="4906963"/>
              </a:xfrm>
              <a:blipFill rotWithShape="1">
                <a:blip r:embed="rId3"/>
                <a:stretch>
                  <a:fillRect l="-1795" r="-449"/>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887" y="1143000"/>
            <a:ext cx="33242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998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6481"/>
            <a:ext cx="8935278" cy="226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149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Scientific Notation Computation</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6553200" cy="559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077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dirty="0" smtClean="0"/>
              <a:t>Equations</a:t>
            </a:r>
          </a:p>
        </p:txBody>
      </p:sp>
      <p:sp>
        <p:nvSpPr>
          <p:cNvPr id="11267" name="Rectangle 3"/>
          <p:cNvSpPr>
            <a:spLocks noGrp="1" noChangeArrowheads="1"/>
          </p:cNvSpPr>
          <p:nvPr>
            <p:ph idx="1"/>
          </p:nvPr>
        </p:nvSpPr>
        <p:spPr>
          <a:xfrm>
            <a:off x="457200" y="1295400"/>
            <a:ext cx="8229600" cy="4876800"/>
          </a:xfrm>
        </p:spPr>
        <p:txBody>
          <a:bodyPr/>
          <a:lstStyle/>
          <a:p>
            <a:pPr eaLnBrk="1" hangingPunct="1">
              <a:lnSpc>
                <a:spcPct val="90000"/>
              </a:lnSpc>
              <a:defRPr/>
            </a:pPr>
            <a:r>
              <a:rPr lang="en-US" dirty="0" smtClean="0"/>
              <a:t>Use inverses to move terms across the = sign.</a:t>
            </a:r>
          </a:p>
          <a:p>
            <a:pPr eaLnBrk="1" hangingPunct="1">
              <a:lnSpc>
                <a:spcPct val="90000"/>
              </a:lnSpc>
              <a:defRPr/>
            </a:pPr>
            <a:r>
              <a:rPr lang="en-US" dirty="0" smtClean="0"/>
              <a:t>Check for distributive property 1</a:t>
            </a:r>
            <a:r>
              <a:rPr lang="en-US" baseline="30000" dirty="0" smtClean="0"/>
              <a:t>st</a:t>
            </a:r>
            <a:r>
              <a:rPr lang="en-US" dirty="0" smtClean="0"/>
              <a:t>.</a:t>
            </a:r>
          </a:p>
          <a:p>
            <a:pPr eaLnBrk="1" hangingPunct="1">
              <a:lnSpc>
                <a:spcPct val="90000"/>
              </a:lnSpc>
              <a:defRPr/>
            </a:pPr>
            <a:r>
              <a:rPr lang="en-US" dirty="0" smtClean="0"/>
              <a:t>Move variables to one side 2</a:t>
            </a:r>
            <a:r>
              <a:rPr lang="en-US" baseline="30000" dirty="0" smtClean="0"/>
              <a:t>nd</a:t>
            </a:r>
            <a:r>
              <a:rPr lang="en-US" dirty="0" smtClean="0"/>
              <a:t>.</a:t>
            </a:r>
          </a:p>
          <a:p>
            <a:pPr eaLnBrk="1" hangingPunct="1">
              <a:lnSpc>
                <a:spcPct val="90000"/>
              </a:lnSpc>
              <a:defRPr/>
            </a:pPr>
            <a:r>
              <a:rPr lang="en-US" dirty="0" smtClean="0"/>
              <a:t>Undo add/sub from the side where the variable is 3</a:t>
            </a:r>
            <a:r>
              <a:rPr lang="en-US" baseline="30000" dirty="0" smtClean="0"/>
              <a:t>rd</a:t>
            </a:r>
            <a:r>
              <a:rPr lang="en-US" dirty="0" smtClean="0"/>
              <a:t>.</a:t>
            </a:r>
          </a:p>
          <a:p>
            <a:pPr eaLnBrk="1" hangingPunct="1">
              <a:lnSpc>
                <a:spcPct val="90000"/>
              </a:lnSpc>
              <a:defRPr/>
            </a:pPr>
            <a:r>
              <a:rPr lang="en-US" dirty="0" smtClean="0"/>
              <a:t>Undo </a:t>
            </a:r>
            <a:r>
              <a:rPr lang="en-US" dirty="0" err="1" smtClean="0"/>
              <a:t>mult</a:t>
            </a:r>
            <a:r>
              <a:rPr lang="en-US" dirty="0" smtClean="0"/>
              <a:t>/div from the side where the variable is 4</a:t>
            </a:r>
            <a:r>
              <a:rPr lang="en-US" baseline="30000" dirty="0" smtClean="0"/>
              <a:t>th</a:t>
            </a:r>
            <a:r>
              <a:rPr lang="en-US" dirty="0" smtClean="0"/>
              <a:t>.</a:t>
            </a:r>
          </a:p>
          <a:p>
            <a:pPr eaLnBrk="1" hangingPunct="1">
              <a:lnSpc>
                <a:spcPct val="90000"/>
              </a:lnSpc>
              <a:defRPr/>
            </a:pPr>
            <a:r>
              <a:rPr lang="en-US" dirty="0" smtClean="0"/>
              <a:t>Check your solution by substituting into original equation.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a:t>
            </a:r>
            <a:endParaRPr lang="en-US" dirty="0"/>
          </a:p>
        </p:txBody>
      </p:sp>
      <p:sp>
        <p:nvSpPr>
          <p:cNvPr id="3" name="Content Placeholder 2"/>
          <p:cNvSpPr>
            <a:spLocks noGrp="1"/>
          </p:cNvSpPr>
          <p:nvPr>
            <p:ph idx="1"/>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7838"/>
            <a:ext cx="9159743" cy="389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4045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828765"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0525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dirty="0" smtClean="0"/>
              <a:t>Functions</a:t>
            </a:r>
          </a:p>
        </p:txBody>
      </p:sp>
      <p:sp>
        <p:nvSpPr>
          <p:cNvPr id="10243" name="Rectangle 3"/>
          <p:cNvSpPr>
            <a:spLocks noGrp="1" noChangeArrowheads="1"/>
          </p:cNvSpPr>
          <p:nvPr>
            <p:ph idx="1"/>
          </p:nvPr>
        </p:nvSpPr>
        <p:spPr>
          <a:xfrm>
            <a:off x="457200" y="1219200"/>
            <a:ext cx="8229600" cy="4876800"/>
          </a:xfrm>
        </p:spPr>
        <p:txBody>
          <a:bodyPr>
            <a:normAutofit fontScale="92500" lnSpcReduction="20000"/>
          </a:bodyPr>
          <a:lstStyle/>
          <a:p>
            <a:pPr eaLnBrk="1" hangingPunct="1">
              <a:lnSpc>
                <a:spcPct val="90000"/>
              </a:lnSpc>
              <a:defRPr/>
            </a:pPr>
            <a:r>
              <a:rPr lang="en-US" dirty="0" smtClean="0"/>
              <a:t>Relations are a correspondence between varying quantities.</a:t>
            </a:r>
          </a:p>
          <a:p>
            <a:pPr eaLnBrk="1" hangingPunct="1">
              <a:lnSpc>
                <a:spcPct val="90000"/>
              </a:lnSpc>
              <a:defRPr/>
            </a:pPr>
            <a:r>
              <a:rPr lang="en-US" dirty="0" smtClean="0"/>
              <a:t>A SPECIAL relation is a FUNCTION. For each input (x), there is only ONE output (y).</a:t>
            </a:r>
          </a:p>
          <a:p>
            <a:pPr eaLnBrk="1" hangingPunct="1">
              <a:lnSpc>
                <a:spcPct val="90000"/>
              </a:lnSpc>
              <a:defRPr/>
            </a:pPr>
            <a:r>
              <a:rPr lang="en-US" dirty="0" smtClean="0"/>
              <a:t>Always look at the INPUT; if it repeats, it is NOT </a:t>
            </a:r>
            <a:r>
              <a:rPr lang="en-US" smtClean="0"/>
              <a:t>a function.</a:t>
            </a:r>
            <a:endParaRPr lang="en-US" dirty="0" smtClean="0"/>
          </a:p>
          <a:p>
            <a:pPr eaLnBrk="1" hangingPunct="1">
              <a:lnSpc>
                <a:spcPct val="90000"/>
              </a:lnSpc>
              <a:defRPr/>
            </a:pPr>
            <a:r>
              <a:rPr lang="en-US" dirty="0" smtClean="0"/>
              <a:t>Use function tables &amp; substitution to create ordered pairs for graphing</a:t>
            </a:r>
          </a:p>
          <a:p>
            <a:pPr eaLnBrk="1" hangingPunct="1">
              <a:lnSpc>
                <a:spcPct val="90000"/>
              </a:lnSpc>
              <a:defRPr/>
            </a:pPr>
            <a:r>
              <a:rPr lang="en-US" dirty="0" smtClean="0"/>
              <a:t>The rule is whatever you do to x to end up with y.</a:t>
            </a:r>
          </a:p>
          <a:p>
            <a:pPr eaLnBrk="1" hangingPunct="1">
              <a:lnSpc>
                <a:spcPct val="90000"/>
              </a:lnSpc>
              <a:defRPr/>
            </a:pPr>
            <a:r>
              <a:rPr lang="en-US" dirty="0" smtClean="0"/>
              <a:t>Ordered pairs are solutions to the equation or function.</a:t>
            </a:r>
          </a:p>
          <a:p>
            <a:pPr eaLnBrk="1" hangingPunct="1">
              <a:lnSpc>
                <a:spcPct val="90000"/>
              </a:lnSpc>
              <a:defRPr/>
            </a:pPr>
            <a:r>
              <a:rPr lang="en-US" dirty="0" smtClean="0"/>
              <a:t>Graphs will be LINEAR if the variables have an exponent of 1.</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06164"/>
            <a:ext cx="8389502" cy="491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34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29400" y="1219200"/>
            <a:ext cx="24384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161604"/>
            <a:ext cx="8229600" cy="1143000"/>
          </a:xfrm>
        </p:spPr>
        <p:txBody>
          <a:bodyPr/>
          <a:lstStyle/>
          <a:p>
            <a:r>
              <a:rPr lang="en-US" dirty="0" smtClean="0"/>
              <a:t>Transformations</a:t>
            </a:r>
            <a:endParaRPr lang="en-US" dirty="0"/>
          </a:p>
        </p:txBody>
      </p:sp>
      <p:sp>
        <p:nvSpPr>
          <p:cNvPr id="8" name="Text Placeholder 7"/>
          <p:cNvSpPr>
            <a:spLocks noGrp="1"/>
          </p:cNvSpPr>
          <p:nvPr>
            <p:ph type="body" idx="1"/>
          </p:nvPr>
        </p:nvSpPr>
        <p:spPr>
          <a:xfrm>
            <a:off x="228600" y="1066800"/>
            <a:ext cx="1828800" cy="639762"/>
          </a:xfrm>
        </p:spPr>
        <p:txBody>
          <a:bodyPr/>
          <a:lstStyle/>
          <a:p>
            <a:pPr algn="ctr"/>
            <a:r>
              <a:rPr lang="en-US" dirty="0" smtClean="0">
                <a:solidFill>
                  <a:srgbClr val="00B050"/>
                </a:solidFill>
              </a:rPr>
              <a:t>Reflection</a:t>
            </a:r>
            <a:endParaRPr lang="en-US" dirty="0">
              <a:solidFill>
                <a:srgbClr val="00B050"/>
              </a:solidFill>
            </a:endParaRPr>
          </a:p>
        </p:txBody>
      </p:sp>
      <p:sp>
        <p:nvSpPr>
          <p:cNvPr id="10" name="Text Placeholder 9"/>
          <p:cNvSpPr>
            <a:spLocks noGrp="1"/>
          </p:cNvSpPr>
          <p:nvPr>
            <p:ph type="body" sz="quarter" idx="3"/>
          </p:nvPr>
        </p:nvSpPr>
        <p:spPr>
          <a:xfrm>
            <a:off x="2133600" y="1066800"/>
            <a:ext cx="1847850" cy="639762"/>
          </a:xfrm>
        </p:spPr>
        <p:txBody>
          <a:bodyPr/>
          <a:lstStyle/>
          <a:p>
            <a:pPr algn="ctr"/>
            <a:r>
              <a:rPr lang="en-US" dirty="0" smtClean="0">
                <a:solidFill>
                  <a:srgbClr val="00B050"/>
                </a:solidFill>
              </a:rPr>
              <a:t>Rotation</a:t>
            </a:r>
            <a:endParaRPr lang="en-US" dirty="0">
              <a:solidFill>
                <a:srgbClr val="00B050"/>
              </a:solidFill>
            </a:endParaRPr>
          </a:p>
        </p:txBody>
      </p:sp>
      <p:pic>
        <p:nvPicPr>
          <p:cNvPr id="2253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1847248" cy="184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49335"/>
            <a:ext cx="18478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991350" y="1126027"/>
            <a:ext cx="1838233" cy="2460246"/>
            <a:chOff x="438150" y="3704127"/>
            <a:chExt cx="1838233" cy="2460246"/>
          </a:xfrm>
        </p:grpSpPr>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4335573"/>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9"/>
            <p:cNvSpPr txBox="1">
              <a:spLocks/>
            </p:cNvSpPr>
            <p:nvPr/>
          </p:nvSpPr>
          <p:spPr>
            <a:xfrm>
              <a:off x="467558" y="3704127"/>
              <a:ext cx="180882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fontAlgn="auto">
                <a:spcAft>
                  <a:spcPts val="0"/>
                </a:spcAft>
              </a:pPr>
              <a:r>
                <a:rPr lang="en-US" dirty="0" smtClean="0">
                  <a:solidFill>
                    <a:srgbClr val="C00000"/>
                  </a:solidFill>
                </a:rPr>
                <a:t>Dilation</a:t>
              </a:r>
              <a:endParaRPr lang="en-US" dirty="0">
                <a:solidFill>
                  <a:srgbClr val="C00000"/>
                </a:solidFill>
              </a:endParaRPr>
            </a:p>
          </p:txBody>
        </p:sp>
      </p:grpSp>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742985"/>
            <a:ext cx="18478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Placeholder 9"/>
          <p:cNvSpPr txBox="1">
            <a:spLocks/>
          </p:cNvSpPr>
          <p:nvPr/>
        </p:nvSpPr>
        <p:spPr>
          <a:xfrm>
            <a:off x="3981450" y="1109573"/>
            <a:ext cx="184785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fontAlgn="auto">
              <a:spcAft>
                <a:spcPts val="0"/>
              </a:spcAft>
            </a:pPr>
            <a:r>
              <a:rPr lang="en-US" dirty="0" smtClean="0">
                <a:solidFill>
                  <a:srgbClr val="00B050"/>
                </a:solidFill>
              </a:rPr>
              <a:t>Translation</a:t>
            </a:r>
            <a:endParaRPr lang="en-US" dirty="0">
              <a:solidFill>
                <a:srgbClr val="00B050"/>
              </a:solidFill>
            </a:endParaRPr>
          </a:p>
        </p:txBody>
      </p:sp>
      <p:sp>
        <p:nvSpPr>
          <p:cNvPr id="13" name="TextBox 12"/>
          <p:cNvSpPr txBox="1"/>
          <p:nvPr/>
        </p:nvSpPr>
        <p:spPr>
          <a:xfrm>
            <a:off x="228600" y="3590835"/>
            <a:ext cx="1828800" cy="1200329"/>
          </a:xfrm>
          <a:prstGeom prst="rect">
            <a:avLst/>
          </a:prstGeom>
          <a:noFill/>
        </p:spPr>
        <p:txBody>
          <a:bodyPr wrap="square" rtlCol="0">
            <a:spAutoFit/>
          </a:bodyPr>
          <a:lstStyle/>
          <a:p>
            <a:pPr marL="285750" indent="-285750">
              <a:buFont typeface="Arial" pitchFamily="34" charset="0"/>
              <a:buChar char="•"/>
            </a:pPr>
            <a:r>
              <a:rPr lang="en-US" dirty="0" smtClean="0"/>
              <a:t>Trace Axis and figure</a:t>
            </a:r>
          </a:p>
          <a:p>
            <a:pPr marL="285750" indent="-285750">
              <a:buFont typeface="Arial" pitchFamily="34" charset="0"/>
              <a:buChar char="•"/>
            </a:pPr>
            <a:r>
              <a:rPr lang="en-US" dirty="0" smtClean="0"/>
              <a:t>Flip Paper</a:t>
            </a:r>
          </a:p>
          <a:p>
            <a:pPr marL="285750" indent="-285750">
              <a:buFont typeface="Arial" pitchFamily="34" charset="0"/>
              <a:buChar char="•"/>
            </a:pPr>
            <a:r>
              <a:rPr lang="en-US" dirty="0" smtClean="0">
                <a:solidFill>
                  <a:srgbClr val="00B050"/>
                </a:solidFill>
              </a:rPr>
              <a:t>Congruent</a:t>
            </a:r>
            <a:endParaRPr lang="en-US" dirty="0">
              <a:solidFill>
                <a:srgbClr val="00B050"/>
              </a:solidFill>
            </a:endParaRPr>
          </a:p>
        </p:txBody>
      </p:sp>
      <p:sp>
        <p:nvSpPr>
          <p:cNvPr id="23" name="TextBox 22"/>
          <p:cNvSpPr txBox="1"/>
          <p:nvPr/>
        </p:nvSpPr>
        <p:spPr>
          <a:xfrm>
            <a:off x="2133600" y="3683311"/>
            <a:ext cx="1828800" cy="1200329"/>
          </a:xfrm>
          <a:prstGeom prst="rect">
            <a:avLst/>
          </a:prstGeom>
          <a:noFill/>
        </p:spPr>
        <p:txBody>
          <a:bodyPr wrap="square" rtlCol="0">
            <a:spAutoFit/>
          </a:bodyPr>
          <a:lstStyle/>
          <a:p>
            <a:pPr marL="285750" indent="-285750">
              <a:buFont typeface="Arial" pitchFamily="34" charset="0"/>
              <a:buChar char="•"/>
            </a:pPr>
            <a:r>
              <a:rPr lang="en-US" dirty="0" smtClean="0"/>
              <a:t>Trace Axis and figure</a:t>
            </a:r>
          </a:p>
          <a:p>
            <a:pPr marL="285750" indent="-285750">
              <a:buFont typeface="Arial" pitchFamily="34" charset="0"/>
              <a:buChar char="•"/>
            </a:pPr>
            <a:r>
              <a:rPr lang="en-US" dirty="0" smtClean="0"/>
              <a:t>Rotate Figure</a:t>
            </a:r>
          </a:p>
          <a:p>
            <a:pPr marL="285750" indent="-285750">
              <a:buFont typeface="Arial" pitchFamily="34" charset="0"/>
              <a:buChar char="•"/>
            </a:pPr>
            <a:r>
              <a:rPr lang="en-US" dirty="0" smtClean="0">
                <a:solidFill>
                  <a:srgbClr val="00B050"/>
                </a:solidFill>
              </a:rPr>
              <a:t>Congruent</a:t>
            </a:r>
            <a:endParaRPr lang="en-US" dirty="0">
              <a:solidFill>
                <a:srgbClr val="00B050"/>
              </a:solidFill>
            </a:endParaRPr>
          </a:p>
        </p:txBody>
      </p:sp>
      <p:sp>
        <p:nvSpPr>
          <p:cNvPr id="24" name="TextBox 23"/>
          <p:cNvSpPr txBox="1"/>
          <p:nvPr/>
        </p:nvSpPr>
        <p:spPr>
          <a:xfrm>
            <a:off x="4026023" y="3687749"/>
            <a:ext cx="1828800" cy="1200329"/>
          </a:xfrm>
          <a:prstGeom prst="rect">
            <a:avLst/>
          </a:prstGeom>
          <a:noFill/>
        </p:spPr>
        <p:txBody>
          <a:bodyPr wrap="square" rtlCol="0">
            <a:spAutoFit/>
          </a:bodyPr>
          <a:lstStyle/>
          <a:p>
            <a:pPr marL="285750" indent="-285750">
              <a:buFont typeface="Arial" pitchFamily="34" charset="0"/>
              <a:buChar char="•"/>
            </a:pPr>
            <a:r>
              <a:rPr lang="en-US" dirty="0" smtClean="0"/>
              <a:t>Trace Axis and figure</a:t>
            </a:r>
          </a:p>
          <a:p>
            <a:pPr marL="285750" indent="-285750">
              <a:buFont typeface="Arial" pitchFamily="34" charset="0"/>
              <a:buChar char="•"/>
            </a:pPr>
            <a:r>
              <a:rPr lang="en-US" dirty="0" smtClean="0"/>
              <a:t>Slide Figure</a:t>
            </a:r>
          </a:p>
          <a:p>
            <a:pPr marL="285750" indent="-285750">
              <a:buFont typeface="Arial" pitchFamily="34" charset="0"/>
              <a:buChar char="•"/>
            </a:pPr>
            <a:r>
              <a:rPr lang="en-US" dirty="0" smtClean="0">
                <a:solidFill>
                  <a:srgbClr val="00B050"/>
                </a:solidFill>
              </a:rPr>
              <a:t>Congruent</a:t>
            </a:r>
            <a:endParaRPr lang="en-US" dirty="0">
              <a:solidFill>
                <a:srgbClr val="00B050"/>
              </a:solidFill>
            </a:endParaRPr>
          </a:p>
        </p:txBody>
      </p:sp>
      <p:sp>
        <p:nvSpPr>
          <p:cNvPr id="25" name="TextBox 24"/>
          <p:cNvSpPr txBox="1"/>
          <p:nvPr/>
        </p:nvSpPr>
        <p:spPr>
          <a:xfrm>
            <a:off x="6997084" y="3810000"/>
            <a:ext cx="1828800" cy="2585323"/>
          </a:xfrm>
          <a:prstGeom prst="rect">
            <a:avLst/>
          </a:prstGeom>
          <a:noFill/>
        </p:spPr>
        <p:txBody>
          <a:bodyPr wrap="square" rtlCol="0">
            <a:spAutoFit/>
          </a:bodyPr>
          <a:lstStyle/>
          <a:p>
            <a:pPr marL="285750" indent="-285750">
              <a:buFont typeface="Arial" pitchFamily="34" charset="0"/>
              <a:buChar char="•"/>
            </a:pPr>
            <a:r>
              <a:rPr lang="en-US" dirty="0" smtClean="0"/>
              <a:t>Write down coordinates of vertices</a:t>
            </a:r>
          </a:p>
          <a:p>
            <a:pPr marL="285750" indent="-285750">
              <a:buFont typeface="Arial" pitchFamily="34" charset="0"/>
              <a:buChar char="•"/>
            </a:pPr>
            <a:r>
              <a:rPr lang="en-US" dirty="0" smtClean="0"/>
              <a:t>Multiply each coordinate by scale factor</a:t>
            </a:r>
          </a:p>
          <a:p>
            <a:pPr marL="285750" indent="-285750">
              <a:buFont typeface="Arial" pitchFamily="34" charset="0"/>
              <a:buChar char="•"/>
            </a:pPr>
            <a:r>
              <a:rPr lang="en-US" dirty="0" smtClean="0"/>
              <a:t>Plot new points</a:t>
            </a:r>
          </a:p>
          <a:p>
            <a:pPr marL="285750" indent="-285750">
              <a:buFont typeface="Arial" pitchFamily="34" charset="0"/>
              <a:buChar char="•"/>
            </a:pPr>
            <a:r>
              <a:rPr lang="en-US" dirty="0" smtClean="0">
                <a:solidFill>
                  <a:srgbClr val="C00000"/>
                </a:solidFill>
              </a:rPr>
              <a:t>Similar</a:t>
            </a:r>
            <a:endParaRPr lang="en-US" dirty="0">
              <a:solidFill>
                <a:srgbClr val="C00000"/>
              </a:solidFill>
            </a:endParaRPr>
          </a:p>
        </p:txBody>
      </p:sp>
    </p:spTree>
    <p:extLst>
      <p:ext uri="{BB962C8B-B14F-4D97-AF65-F5344CB8AC3E}">
        <p14:creationId xmlns:p14="http://schemas.microsoft.com/office/powerpoint/2010/main" val="33624606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000" b="1" dirty="0" smtClean="0"/>
              <a:t>Slope</a:t>
            </a:r>
            <a:endParaRPr lang="en-US" sz="2000" b="1" dirty="0"/>
          </a:p>
        </p:txBody>
      </p:sp>
      <p:sp>
        <p:nvSpPr>
          <p:cNvPr id="3" name="Content Placeholder 2"/>
          <p:cNvSpPr>
            <a:spLocks noGrp="1"/>
          </p:cNvSpPr>
          <p:nvPr>
            <p:ph idx="1"/>
          </p:nvPr>
        </p:nvSpPr>
        <p:spPr/>
        <p:txBody>
          <a:bodyPr/>
          <a:lstStyle/>
          <a:p>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781050"/>
            <a:ext cx="6738937" cy="609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964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dirty="0" smtClean="0"/>
              <a:t>Graphing Equations</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idx="1"/>
              </p:nvPr>
            </p:nvSpPr>
            <p:spPr>
              <a:xfrm>
                <a:off x="457200" y="1600200"/>
                <a:ext cx="8229600" cy="5029200"/>
              </a:xfrm>
            </p:spPr>
            <p:txBody>
              <a:bodyPr>
                <a:normAutofit lnSpcReduction="10000"/>
              </a:bodyPr>
              <a:lstStyle/>
              <a:p>
                <a:pPr>
                  <a:lnSpc>
                    <a:spcPct val="90000"/>
                  </a:lnSpc>
                  <a:defRPr/>
                </a:pPr>
                <a:r>
                  <a:rPr lang="en-US" dirty="0" smtClean="0"/>
                  <a:t>Slope=</a:t>
                </a:r>
                <a:r>
                  <a:rPr lang="en-US" dirty="0"/>
                  <a:t> </a:t>
                </a:r>
                <a14:m>
                  <m:oMath xmlns:m="http://schemas.openxmlformats.org/officeDocument/2006/math">
                    <m:f>
                      <m:fPr>
                        <m:ctrlPr>
                          <a:rPr lang="en-US" i="1">
                            <a:latin typeface="Cambria Math"/>
                          </a:rPr>
                        </m:ctrlPr>
                      </m:fPr>
                      <m:num>
                        <m:r>
                          <a:rPr lang="en-US" i="1">
                            <a:latin typeface="Cambria Math"/>
                          </a:rPr>
                          <m:t>𝑦</m:t>
                        </m:r>
                        <m:r>
                          <a:rPr lang="en-US" i="1" baseline="-25000">
                            <a:latin typeface="Cambria Math"/>
                          </a:rPr>
                          <m:t>2</m:t>
                        </m:r>
                        <m:r>
                          <a:rPr lang="en-US" i="1">
                            <a:latin typeface="Cambria Math"/>
                          </a:rPr>
                          <m:t> −</m:t>
                        </m:r>
                        <m:r>
                          <a:rPr lang="en-US" i="1">
                            <a:latin typeface="Cambria Math"/>
                          </a:rPr>
                          <m:t>𝑦</m:t>
                        </m:r>
                        <m:r>
                          <a:rPr lang="en-US" i="1" baseline="-25000">
                            <a:latin typeface="Cambria Math"/>
                          </a:rPr>
                          <m:t>1</m:t>
                        </m:r>
                      </m:num>
                      <m:den>
                        <m:r>
                          <a:rPr lang="en-US" i="1">
                            <a:latin typeface="Cambria Math"/>
                          </a:rPr>
                          <m:t>𝑥</m:t>
                        </m:r>
                        <m:r>
                          <a:rPr lang="en-US" i="1" baseline="-25000">
                            <a:latin typeface="Cambria Math"/>
                          </a:rPr>
                          <m:t>2</m:t>
                        </m:r>
                        <m:r>
                          <a:rPr lang="en-US" i="1">
                            <a:latin typeface="Cambria Math"/>
                          </a:rPr>
                          <m:t> −</m:t>
                        </m:r>
                        <m:r>
                          <a:rPr lang="en-US" i="1">
                            <a:latin typeface="Cambria Math"/>
                          </a:rPr>
                          <m:t>𝑥</m:t>
                        </m:r>
                        <m:r>
                          <a:rPr lang="en-US" i="1" baseline="-25000">
                            <a:latin typeface="Cambria Math"/>
                          </a:rPr>
                          <m:t>1</m:t>
                        </m:r>
                      </m:den>
                    </m:f>
                  </m:oMath>
                </a14:m>
                <a:endParaRPr lang="en-US" dirty="0" smtClean="0"/>
              </a:p>
              <a:p>
                <a:pPr eaLnBrk="1" hangingPunct="1">
                  <a:lnSpc>
                    <a:spcPct val="90000"/>
                  </a:lnSpc>
                  <a:defRPr/>
                </a:pPr>
                <a:r>
                  <a:rPr lang="en-US" dirty="0" smtClean="0"/>
                  <a:t>Get equations into slope-intercept form to graph!</a:t>
                </a:r>
              </a:p>
              <a:p>
                <a:pPr eaLnBrk="1" hangingPunct="1">
                  <a:lnSpc>
                    <a:spcPct val="90000"/>
                  </a:lnSpc>
                  <a:buClr>
                    <a:schemeClr val="tx1"/>
                  </a:buClr>
                  <a:defRPr/>
                </a:pPr>
                <a:r>
                  <a:rPr lang="en-US" dirty="0" smtClean="0"/>
                  <a:t>Slope-intercept    y = mx + b</a:t>
                </a:r>
              </a:p>
              <a:p>
                <a:pPr eaLnBrk="1" hangingPunct="1">
                  <a:lnSpc>
                    <a:spcPct val="90000"/>
                  </a:lnSpc>
                  <a:buClr>
                    <a:schemeClr val="tx1"/>
                  </a:buClr>
                  <a:defRPr/>
                </a:pPr>
                <a:r>
                  <a:rPr lang="en-US" dirty="0"/>
                  <a:t>m</a:t>
                </a:r>
                <a:r>
                  <a:rPr lang="en-US" dirty="0" smtClean="0"/>
                  <a:t> = slope; b = y-intercept (0, b)</a:t>
                </a:r>
              </a:p>
              <a:p>
                <a:pPr eaLnBrk="1" hangingPunct="1">
                  <a:lnSpc>
                    <a:spcPct val="90000"/>
                  </a:lnSpc>
                  <a:buClr>
                    <a:schemeClr val="tx1"/>
                  </a:buClr>
                  <a:defRPr/>
                </a:pPr>
                <a:r>
                  <a:rPr lang="en-US" dirty="0" smtClean="0"/>
                  <a:t>Graph y-intercept 1</a:t>
                </a:r>
                <a:r>
                  <a:rPr lang="en-US" baseline="30000" dirty="0" smtClean="0"/>
                  <a:t>st</a:t>
                </a:r>
              </a:p>
              <a:p>
                <a:pPr eaLnBrk="1" hangingPunct="1">
                  <a:lnSpc>
                    <a:spcPct val="90000"/>
                  </a:lnSpc>
                  <a:buClr>
                    <a:schemeClr val="tx1"/>
                  </a:buClr>
                  <a:defRPr/>
                </a:pPr>
                <a:r>
                  <a:rPr lang="en-US" dirty="0" smtClean="0"/>
                  <a:t>Use slope to find 2</a:t>
                </a:r>
                <a:r>
                  <a:rPr lang="en-US" baseline="30000" dirty="0" smtClean="0"/>
                  <a:t>nd</a:t>
                </a:r>
                <a:r>
                  <a:rPr lang="en-US" dirty="0" smtClean="0"/>
                  <a:t> point</a:t>
                </a:r>
              </a:p>
              <a:p>
                <a:pPr eaLnBrk="1" hangingPunct="1">
                  <a:lnSpc>
                    <a:spcPct val="90000"/>
                  </a:lnSpc>
                  <a:buClr>
                    <a:schemeClr val="tx1"/>
                  </a:buClr>
                  <a:defRPr/>
                </a:pPr>
                <a:r>
                  <a:rPr lang="en-US" dirty="0" smtClean="0"/>
                  <a:t>Connect dots to form line</a:t>
                </a:r>
              </a:p>
              <a:p>
                <a:pPr>
                  <a:lnSpc>
                    <a:spcPct val="90000"/>
                  </a:lnSpc>
                  <a:buClr>
                    <a:schemeClr val="tx1"/>
                  </a:buClr>
                  <a:defRPr/>
                </a:pPr>
                <a:r>
                  <a:rPr lang="en-US" dirty="0"/>
                  <a:t>(b is where you “begin” and m is how you “move”</a:t>
                </a:r>
              </a:p>
              <a:p>
                <a:pPr eaLnBrk="1" hangingPunct="1">
                  <a:lnSpc>
                    <a:spcPct val="90000"/>
                  </a:lnSpc>
                  <a:buClr>
                    <a:schemeClr val="tx1"/>
                  </a:buClr>
                  <a:defRPr/>
                </a:pPr>
                <a:endParaRPr lang="en-US" dirty="0" smtClean="0"/>
              </a:p>
            </p:txBody>
          </p:sp>
        </mc:Choice>
        <mc:Fallback xmlns="">
          <p:sp>
            <p:nvSpPr>
              <p:cNvPr id="12291" name="Rectangle 3"/>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630" t="-218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Slopes and Intercepts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34400" cy="5439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968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dirty="0" smtClean="0"/>
              <a:t>Writing Equations</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idx="1"/>
              </p:nvPr>
            </p:nvSpPr>
            <p:spPr/>
            <p:txBody>
              <a:bodyPr>
                <a:normAutofit fontScale="77500" lnSpcReduction="20000"/>
              </a:bodyPr>
              <a:lstStyle/>
              <a:p>
                <a:pPr eaLnBrk="1" hangingPunct="1">
                  <a:defRPr/>
                </a:pPr>
                <a:r>
                  <a:rPr lang="en-US" dirty="0" smtClean="0"/>
                  <a:t>Standard form: Ax + By = C</a:t>
                </a:r>
              </a:p>
              <a:p>
                <a:pPr eaLnBrk="1" hangingPunct="1">
                  <a:defRPr/>
                </a:pPr>
                <a:r>
                  <a:rPr lang="en-US" dirty="0" smtClean="0"/>
                  <a:t>x &amp; y on same side; No decimals or fractions</a:t>
                </a:r>
              </a:p>
              <a:p>
                <a:pPr eaLnBrk="1" hangingPunct="1">
                  <a:defRPr/>
                </a:pPr>
                <a:r>
                  <a:rPr lang="en-US" dirty="0" smtClean="0"/>
                  <a:t>A, B, are the numbers in front of x and y (coefficients)</a:t>
                </a:r>
              </a:p>
              <a:p>
                <a:pPr eaLnBrk="1" hangingPunct="1">
                  <a:defRPr/>
                </a:pPr>
                <a:r>
                  <a:rPr lang="en-US" dirty="0" smtClean="0"/>
                  <a:t>Slope =  - </a:t>
                </a:r>
                <a14:m>
                  <m:oMath xmlns:m="http://schemas.openxmlformats.org/officeDocument/2006/math">
                    <m:f>
                      <m:fPr>
                        <m:ctrlPr>
                          <a:rPr lang="en-US" i="1" smtClean="0">
                            <a:latin typeface="Cambria Math"/>
                          </a:rPr>
                        </m:ctrlPr>
                      </m:fPr>
                      <m:num>
                        <m:r>
                          <a:rPr lang="en-US" b="0" i="1" smtClean="0">
                            <a:latin typeface="Cambria Math"/>
                          </a:rPr>
                          <m:t>𝐴</m:t>
                        </m:r>
                      </m:num>
                      <m:den>
                        <m:r>
                          <a:rPr lang="en-US" b="0" i="1" smtClean="0">
                            <a:latin typeface="Cambria Math"/>
                          </a:rPr>
                          <m:t>𝐵</m:t>
                        </m:r>
                      </m:den>
                    </m:f>
                  </m:oMath>
                </a14:m>
                <a:endParaRPr lang="en-US" dirty="0" smtClean="0"/>
              </a:p>
              <a:p>
                <a:pPr eaLnBrk="1" hangingPunct="1">
                  <a:defRPr/>
                </a:pPr>
                <a:r>
                  <a:rPr lang="en-US" dirty="0" smtClean="0"/>
                  <a:t>y-intercept (plug in 0 for x)</a:t>
                </a:r>
              </a:p>
              <a:p>
                <a:pPr eaLnBrk="1" hangingPunct="1">
                  <a:defRPr/>
                </a:pPr>
                <a:r>
                  <a:rPr lang="en-US" dirty="0" smtClean="0"/>
                  <a:t>2x + 3y = 6</a:t>
                </a:r>
              </a:p>
              <a:p>
                <a:pPr lvl="1">
                  <a:defRPr/>
                </a:pPr>
                <a:r>
                  <a:rPr lang="en-US" dirty="0" smtClean="0"/>
                  <a:t>Slope is - </a:t>
                </a:r>
                <a14:m>
                  <m:oMath xmlns:m="http://schemas.openxmlformats.org/officeDocument/2006/math">
                    <m:f>
                      <m:fPr>
                        <m:ctrlPr>
                          <a:rPr lang="en-US" i="1" smtClean="0">
                            <a:latin typeface="Cambria Math"/>
                          </a:rPr>
                        </m:ctrlPr>
                      </m:fPr>
                      <m:num>
                        <m:r>
                          <a:rPr lang="en-US" b="0" i="1" smtClean="0">
                            <a:latin typeface="Cambria Math"/>
                          </a:rPr>
                          <m:t>2</m:t>
                        </m:r>
                      </m:num>
                      <m:den>
                        <m:r>
                          <a:rPr lang="en-US" b="0" i="1" smtClean="0">
                            <a:latin typeface="Cambria Math"/>
                          </a:rPr>
                          <m:t>3</m:t>
                        </m:r>
                      </m:den>
                    </m:f>
                  </m:oMath>
                </a14:m>
                <a:endParaRPr lang="en-US" dirty="0" smtClean="0"/>
              </a:p>
              <a:p>
                <a:pPr lvl="1">
                  <a:defRPr/>
                </a:pPr>
                <a:r>
                  <a:rPr lang="en-US" dirty="0" smtClean="0"/>
                  <a:t>y-intercept is 2(0) + 3y = 6</a:t>
                </a:r>
              </a:p>
              <a:p>
                <a:pPr marL="2286000" lvl="5" indent="0">
                  <a:buNone/>
                  <a:defRPr/>
                </a:pPr>
                <a:r>
                  <a:rPr lang="en-US" dirty="0" smtClean="0"/>
                  <a:t>                   3y   =    6</a:t>
                </a:r>
              </a:p>
              <a:p>
                <a:pPr marL="2286000" lvl="5" indent="0">
                  <a:buNone/>
                  <a:defRPr/>
                </a:pPr>
                <a:r>
                  <a:rPr lang="en-US" dirty="0"/>
                  <a:t> </a:t>
                </a:r>
                <a:r>
                  <a:rPr lang="en-US" dirty="0" smtClean="0"/>
                  <a:t>                     y  =     2      </a:t>
                </a:r>
                <a:r>
                  <a:rPr lang="en-US" dirty="0" smtClean="0">
                    <a:sym typeface="Wingdings" pitchFamily="2" charset="2"/>
                  </a:rPr>
                  <a:t> y-intercept is 2 (0,2)</a:t>
                </a:r>
                <a:endParaRPr lang="en-US" dirty="0">
                  <a:sym typeface="Wingdings" pitchFamily="2" charset="2"/>
                </a:endParaRPr>
              </a:p>
              <a:p>
                <a:pPr marL="514350" lvl="1" indent="0">
                  <a:buNone/>
                  <a:defRPr/>
                </a:pPr>
                <a:r>
                  <a:rPr lang="en-US" dirty="0" smtClean="0">
                    <a:sym typeface="Wingdings" pitchFamily="2" charset="2"/>
                  </a:rPr>
                  <a:t>y-intercept form is y = </a:t>
                </a:r>
                <a:r>
                  <a:rPr lang="en-US" dirty="0"/>
                  <a:t>- </a:t>
                </a:r>
                <a14:m>
                  <m:oMath xmlns:m="http://schemas.openxmlformats.org/officeDocument/2006/math">
                    <m:f>
                      <m:fPr>
                        <m:ctrlPr>
                          <a:rPr lang="en-US" i="1">
                            <a:latin typeface="Cambria Math"/>
                          </a:rPr>
                        </m:ctrlPr>
                      </m:fPr>
                      <m:num>
                        <m:r>
                          <a:rPr lang="en-US" i="1">
                            <a:latin typeface="Cambria Math"/>
                          </a:rPr>
                          <m:t>2</m:t>
                        </m:r>
                      </m:num>
                      <m:den>
                        <m:r>
                          <a:rPr lang="en-US" i="1">
                            <a:latin typeface="Cambria Math"/>
                          </a:rPr>
                          <m:t>3</m:t>
                        </m:r>
                      </m:den>
                    </m:f>
                  </m:oMath>
                </a14:m>
                <a:r>
                  <a:rPr lang="en-US" dirty="0" smtClean="0">
                    <a:sym typeface="Wingdings" pitchFamily="2" charset="2"/>
                  </a:rPr>
                  <a:t>x + 2</a:t>
                </a:r>
              </a:p>
            </p:txBody>
          </p:sp>
        </mc:Choice>
        <mc:Fallback xmlns="">
          <p:sp>
            <p:nvSpPr>
              <p:cNvPr id="13315" name="Rectangle 3"/>
              <p:cNvSpPr>
                <a:spLocks noGrp="1" noRot="1" noChangeAspect="1" noMove="1" noResize="1" noEditPoints="1" noAdjustHandles="1" noChangeArrowheads="1" noChangeShapeType="1" noTextEdit="1"/>
              </p:cNvSpPr>
              <p:nvPr>
                <p:ph idx="1"/>
              </p:nvPr>
            </p:nvSpPr>
            <p:spPr>
              <a:blipFill rotWithShape="1">
                <a:blip r:embed="rId2"/>
                <a:stretch>
                  <a:fillRect l="-1037" t="-2426"/>
                </a:stretch>
              </a:blipFill>
            </p:spPr>
            <p:txBody>
              <a:bodyPr/>
              <a:lstStyle/>
              <a:p>
                <a:r>
                  <a:rPr lang="en-US">
                    <a:noFill/>
                  </a:rPr>
                  <a:t> </a:t>
                </a:r>
              </a:p>
            </p:txBody>
          </p:sp>
        </mc:Fallback>
      </mc:AlternateContent>
    </p:spTree>
    <p:extLst>
      <p:ext uri="{BB962C8B-B14F-4D97-AF65-F5344CB8AC3E}">
        <p14:creationId xmlns:p14="http://schemas.microsoft.com/office/powerpoint/2010/main" val="33457857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dirty="0" smtClean="0"/>
              <a:t>Parallel &amp; Perpendicular</a:t>
            </a:r>
          </a:p>
        </p:txBody>
      </p:sp>
      <p:sp>
        <p:nvSpPr>
          <p:cNvPr id="16387" name="Rectangle 3"/>
          <p:cNvSpPr>
            <a:spLocks noGrp="1" noChangeArrowheads="1"/>
          </p:cNvSpPr>
          <p:nvPr>
            <p:ph idx="1"/>
          </p:nvPr>
        </p:nvSpPr>
        <p:spPr>
          <a:xfrm>
            <a:off x="457200" y="1219200"/>
            <a:ext cx="8229600" cy="4906963"/>
          </a:xfrm>
        </p:spPr>
        <p:txBody>
          <a:bodyPr/>
          <a:lstStyle/>
          <a:p>
            <a:pPr eaLnBrk="1" hangingPunct="1">
              <a:lnSpc>
                <a:spcPct val="90000"/>
              </a:lnSpc>
              <a:defRPr/>
            </a:pPr>
            <a:r>
              <a:rPr lang="en-US" dirty="0" smtClean="0"/>
              <a:t>Parallel means SAME slope (m) and DIFFERENT y-intercept (b)</a:t>
            </a:r>
          </a:p>
          <a:p>
            <a:pPr eaLnBrk="1" hangingPunct="1">
              <a:lnSpc>
                <a:spcPct val="90000"/>
              </a:lnSpc>
              <a:defRPr/>
            </a:pPr>
            <a:r>
              <a:rPr lang="en-US" dirty="0" smtClean="0"/>
              <a:t>Perpendicular means NEGATIVE RECIPROCAL slope. (ex: ½ = -2)</a:t>
            </a:r>
          </a:p>
          <a:p>
            <a:pPr eaLnBrk="1" hangingPunct="1">
              <a:lnSpc>
                <a:spcPct val="90000"/>
              </a:lnSpc>
              <a:defRPr/>
            </a:pPr>
            <a:r>
              <a:rPr lang="en-US" dirty="0" smtClean="0"/>
              <a:t>If asked to find an equation parallel/perpendicular to given equation, find the slope of the original 1</a:t>
            </a:r>
            <a:r>
              <a:rPr lang="en-US" baseline="30000" dirty="0" smtClean="0"/>
              <a:t>st</a:t>
            </a:r>
            <a:r>
              <a:rPr lang="en-US" dirty="0" smtClean="0"/>
              <a:t>.</a:t>
            </a:r>
          </a:p>
          <a:p>
            <a:pPr eaLnBrk="1" hangingPunct="1">
              <a:lnSpc>
                <a:spcPct val="90000"/>
              </a:lnSpc>
              <a:defRPr/>
            </a:pPr>
            <a:r>
              <a:rPr lang="en-US" dirty="0" smtClean="0"/>
              <a:t>Determine what the slope should be for the new line using above rules.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dirty="0" smtClean="0"/>
              <a:t>Probability (Transition Standard)</a:t>
            </a:r>
          </a:p>
        </p:txBody>
      </p:sp>
      <p:sp>
        <p:nvSpPr>
          <p:cNvPr id="23555" name="Rectangle 3"/>
          <p:cNvSpPr>
            <a:spLocks noGrp="1" noChangeArrowheads="1"/>
          </p:cNvSpPr>
          <p:nvPr>
            <p:ph idx="1"/>
          </p:nvPr>
        </p:nvSpPr>
        <p:spPr/>
        <p:txBody>
          <a:bodyPr>
            <a:normAutofit fontScale="85000" lnSpcReduction="20000"/>
          </a:bodyPr>
          <a:lstStyle/>
          <a:p>
            <a:pPr eaLnBrk="1" hangingPunct="1">
              <a:defRPr/>
            </a:pPr>
            <a:r>
              <a:rPr lang="en-US" dirty="0" smtClean="0"/>
              <a:t>Sample space-- # possible outcomes</a:t>
            </a:r>
          </a:p>
          <a:p>
            <a:pPr eaLnBrk="1" hangingPunct="1">
              <a:defRPr/>
            </a:pPr>
            <a:r>
              <a:rPr lang="en-US" dirty="0" smtClean="0"/>
              <a:t>Outcomes: How many ways can you  make a sandwich/outfit problem: MULT the number of choices together.</a:t>
            </a:r>
          </a:p>
          <a:p>
            <a:pPr eaLnBrk="1" hangingPunct="1">
              <a:defRPr/>
            </a:pPr>
            <a:r>
              <a:rPr lang="en-US" dirty="0" smtClean="0"/>
              <a:t>Probability of an event: </a:t>
            </a:r>
          </a:p>
          <a:p>
            <a:pPr eaLnBrk="1" hangingPunct="1">
              <a:buFont typeface="Wingdings" pitchFamily="2" charset="2"/>
              <a:buNone/>
              <a:defRPr/>
            </a:pPr>
            <a:r>
              <a:rPr lang="en-US" u="sng" dirty="0" smtClean="0"/>
              <a:t># of times event can occur</a:t>
            </a:r>
          </a:p>
          <a:p>
            <a:pPr eaLnBrk="1" hangingPunct="1">
              <a:buFont typeface="Wingdings" pitchFamily="2" charset="2"/>
              <a:buNone/>
              <a:defRPr/>
            </a:pPr>
            <a:r>
              <a:rPr lang="en-US" dirty="0" smtClean="0"/>
              <a:t># of possible total events</a:t>
            </a:r>
          </a:p>
          <a:p>
            <a:pPr eaLnBrk="1" hangingPunct="1">
              <a:buFont typeface="Wingdings" pitchFamily="2" charset="2"/>
              <a:buNone/>
              <a:defRPr/>
            </a:pPr>
            <a:r>
              <a:rPr lang="en-US" dirty="0" smtClean="0"/>
              <a:t>Probabilities are fractions (between 0 and 1 inclusive)</a:t>
            </a:r>
          </a:p>
          <a:p>
            <a:pPr eaLnBrk="1" hangingPunct="1">
              <a:buFont typeface="Wingdings" pitchFamily="2" charset="2"/>
              <a:buNone/>
              <a:defRPr/>
            </a:pPr>
            <a:r>
              <a:rPr lang="en-US" dirty="0"/>
              <a:t>	</a:t>
            </a:r>
            <a:r>
              <a:rPr lang="en-US" dirty="0" smtClean="0"/>
              <a:t>May be in the form of a decimal or percentage </a:t>
            </a:r>
          </a:p>
          <a:p>
            <a:pPr eaLnBrk="1" hangingPunct="1">
              <a:buFont typeface="Wingdings" pitchFamily="2" charset="2"/>
              <a:buChar char="q"/>
              <a:defRPr/>
            </a:pPr>
            <a:r>
              <a:rPr lang="en-US" dirty="0" smtClean="0"/>
              <a:t>AND statements– multiply the probabilities</a:t>
            </a:r>
          </a:p>
          <a:p>
            <a:pPr eaLnBrk="1" hangingPunct="1">
              <a:buFont typeface="Wingdings" pitchFamily="2" charset="2"/>
              <a:buChar char="q"/>
              <a:defRPr/>
            </a:pPr>
            <a:r>
              <a:rPr lang="en-US" dirty="0" smtClean="0"/>
              <a:t>OR statements– add the probabilities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Congruent Figures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Congruence statement shows what angles are congruent to each other </a:t>
                </a:r>
                <a14:m>
                  <m:oMath xmlns:m="http://schemas.openxmlformats.org/officeDocument/2006/math">
                    <m:r>
                      <a:rPr lang="en-US" i="1" smtClean="0">
                        <a:latin typeface="Cambria Math"/>
                        <a:ea typeface="Cambria Math"/>
                      </a:rPr>
                      <m:t>∆</m:t>
                    </m:r>
                  </m:oMath>
                </a14:m>
                <a:r>
                  <a:rPr lang="en-US" dirty="0" smtClean="0"/>
                  <a:t>ABC </a:t>
                </a:r>
                <a14:m>
                  <m:oMath xmlns:m="http://schemas.openxmlformats.org/officeDocument/2006/math">
                    <m:r>
                      <a:rPr lang="en-US" i="1" smtClean="0">
                        <a:latin typeface="Cambria Math"/>
                        <a:ea typeface="Cambria Math"/>
                      </a:rPr>
                      <m:t>≅</m:t>
                    </m:r>
                  </m:oMath>
                </a14:m>
                <a:r>
                  <a:rPr lang="en-US" dirty="0" smtClean="0"/>
                  <a:t> </a:t>
                </a:r>
                <a14:m>
                  <m:oMath xmlns:m="http://schemas.openxmlformats.org/officeDocument/2006/math">
                    <m:r>
                      <a:rPr lang="en-US" i="1" smtClean="0">
                        <a:latin typeface="Cambria Math"/>
                        <a:ea typeface="Cambria Math"/>
                      </a:rPr>
                      <m:t>∆</m:t>
                    </m:r>
                  </m:oMath>
                </a14:m>
                <a:r>
                  <a:rPr lang="en-US" dirty="0" smtClean="0"/>
                  <a:t>DEF means </a:t>
                </a:r>
                <a:r>
                  <a:rPr lang="en-US" dirty="0" smtClean="0">
                    <a:latin typeface="Cambria Math"/>
                    <a:ea typeface="Cambria Math"/>
                  </a:rPr>
                  <a:t>∠A </a:t>
                </a:r>
                <a14:m>
                  <m:oMath xmlns:m="http://schemas.openxmlformats.org/officeDocument/2006/math">
                    <m:r>
                      <a:rPr lang="en-US" i="1" smtClean="0">
                        <a:latin typeface="Cambria Math"/>
                        <a:ea typeface="Cambria Math"/>
                      </a:rPr>
                      <m:t>≅</m:t>
                    </m:r>
                  </m:oMath>
                </a14:m>
                <a:r>
                  <a:rPr lang="en-US" dirty="0" smtClean="0"/>
                  <a:t> </a:t>
                </a:r>
                <a:r>
                  <a:rPr lang="en-US" dirty="0" smtClean="0">
                    <a:latin typeface="Cambria Math"/>
                    <a:ea typeface="Cambria Math"/>
                  </a:rPr>
                  <a:t>∠D, ∠B </a:t>
                </a:r>
                <a14:m>
                  <m:oMath xmlns:m="http://schemas.openxmlformats.org/officeDocument/2006/math">
                    <m:r>
                      <a:rPr lang="en-US" i="1" smtClean="0">
                        <a:latin typeface="Cambria Math"/>
                        <a:ea typeface="Cambria Math"/>
                      </a:rPr>
                      <m:t>≅</m:t>
                    </m:r>
                  </m:oMath>
                </a14:m>
                <a:r>
                  <a:rPr lang="en-US" dirty="0" smtClean="0"/>
                  <a:t> </a:t>
                </a:r>
                <a:r>
                  <a:rPr lang="en-US" dirty="0" smtClean="0">
                    <a:latin typeface="Cambria Math"/>
                    <a:ea typeface="Cambria Math"/>
                  </a:rPr>
                  <a:t>∠E, ∠C </a:t>
                </a:r>
                <a14:m>
                  <m:oMath xmlns:m="http://schemas.openxmlformats.org/officeDocument/2006/math">
                    <m:r>
                      <a:rPr lang="en-US" i="1" smtClean="0">
                        <a:latin typeface="Cambria Math"/>
                        <a:ea typeface="Cambria Math"/>
                      </a:rPr>
                      <m:t>≅</m:t>
                    </m:r>
                  </m:oMath>
                </a14:m>
                <a:r>
                  <a:rPr lang="en-US" dirty="0" smtClean="0"/>
                  <a:t> </a:t>
                </a:r>
                <a:r>
                  <a:rPr lang="en-US" dirty="0" smtClean="0">
                    <a:latin typeface="Cambria Math"/>
                    <a:ea typeface="Cambria Math"/>
                  </a:rPr>
                  <a:t>∠F.</a:t>
                </a:r>
              </a:p>
              <a:p>
                <a:r>
                  <a:rPr lang="en-US" dirty="0" smtClean="0">
                    <a:latin typeface="Cambria Math"/>
                    <a:ea typeface="Cambria Math"/>
                  </a:rPr>
                  <a:t>If you are required to create a congruence statement, match up each angle one by one.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481"/>
                </a:stretch>
              </a:blipFill>
            </p:spPr>
            <p:txBody>
              <a:bodyPr/>
              <a:lstStyle/>
              <a:p>
                <a:r>
                  <a:rPr lang="en-US">
                    <a:noFill/>
                  </a:rPr>
                  <a:t> </a:t>
                </a:r>
              </a:p>
            </p:txBody>
          </p:sp>
        </mc:Fallback>
      </mc:AlternateContent>
    </p:spTree>
    <p:extLst>
      <p:ext uri="{BB962C8B-B14F-4D97-AF65-F5344CB8AC3E}">
        <p14:creationId xmlns:p14="http://schemas.microsoft.com/office/powerpoint/2010/main" val="8773882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Triangles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Similar Triangles have congruent angles, and the sides are proportional.</a:t>
                </a:r>
                <a14:m>
                  <m:oMath xmlns:m="http://schemas.openxmlformats.org/officeDocument/2006/math">
                    <m:r>
                      <a:rPr lang="en-US" i="1" smtClean="0">
                        <a:latin typeface="Cambria Math"/>
                        <a:ea typeface="Cambria Math"/>
                      </a:rPr>
                      <m:t>∆</m:t>
                    </m:r>
                  </m:oMath>
                </a14:m>
                <a:r>
                  <a:rPr lang="en-US" dirty="0" smtClean="0"/>
                  <a:t>ABC </a:t>
                </a:r>
                <a14:m>
                  <m:oMath xmlns:m="http://schemas.openxmlformats.org/officeDocument/2006/math">
                    <m:r>
                      <a:rPr lang="en-US" i="1" smtClean="0">
                        <a:latin typeface="Cambria Math"/>
                        <a:ea typeface="Cambria Math"/>
                      </a:rPr>
                      <m:t>~</m:t>
                    </m:r>
                  </m:oMath>
                </a14:m>
                <a:r>
                  <a:rPr lang="en-US" dirty="0" smtClean="0"/>
                  <a:t> </a:t>
                </a:r>
                <a14:m>
                  <m:oMath xmlns:m="http://schemas.openxmlformats.org/officeDocument/2006/math">
                    <m:r>
                      <a:rPr lang="en-US" i="1" smtClean="0">
                        <a:latin typeface="Cambria Math"/>
                        <a:ea typeface="Cambria Math"/>
                      </a:rPr>
                      <m:t>∆</m:t>
                    </m:r>
                  </m:oMath>
                </a14:m>
                <a:r>
                  <a:rPr lang="en-US" dirty="0" smtClean="0"/>
                  <a:t>DEF means </a:t>
                </a:r>
                <a:r>
                  <a:rPr lang="en-US" dirty="0" smtClean="0">
                    <a:latin typeface="Cambria Math"/>
                    <a:ea typeface="Cambria Math"/>
                  </a:rPr>
                  <a:t>∠A </a:t>
                </a:r>
                <a14:m>
                  <m:oMath xmlns:m="http://schemas.openxmlformats.org/officeDocument/2006/math">
                    <m:r>
                      <a:rPr lang="en-US" i="1" smtClean="0">
                        <a:latin typeface="Cambria Math"/>
                        <a:ea typeface="Cambria Math"/>
                      </a:rPr>
                      <m:t>≅</m:t>
                    </m:r>
                  </m:oMath>
                </a14:m>
                <a:r>
                  <a:rPr lang="en-US" dirty="0" smtClean="0"/>
                  <a:t> </a:t>
                </a:r>
                <a:r>
                  <a:rPr lang="en-US" dirty="0" smtClean="0">
                    <a:latin typeface="Cambria Math"/>
                    <a:ea typeface="Cambria Math"/>
                  </a:rPr>
                  <a:t>∠D, ∠B </a:t>
                </a:r>
                <a14:m>
                  <m:oMath xmlns:m="http://schemas.openxmlformats.org/officeDocument/2006/math">
                    <m:r>
                      <a:rPr lang="en-US" i="1" smtClean="0">
                        <a:latin typeface="Cambria Math"/>
                        <a:ea typeface="Cambria Math"/>
                      </a:rPr>
                      <m:t>≅</m:t>
                    </m:r>
                  </m:oMath>
                </a14:m>
                <a:r>
                  <a:rPr lang="en-US" dirty="0" smtClean="0"/>
                  <a:t> </a:t>
                </a:r>
                <a:r>
                  <a:rPr lang="en-US" dirty="0" smtClean="0">
                    <a:latin typeface="Cambria Math"/>
                    <a:ea typeface="Cambria Math"/>
                  </a:rPr>
                  <a:t>∠E, ∠C </a:t>
                </a:r>
                <a14:m>
                  <m:oMath xmlns:m="http://schemas.openxmlformats.org/officeDocument/2006/math">
                    <m:r>
                      <a:rPr lang="en-US" i="1" smtClean="0">
                        <a:latin typeface="Cambria Math"/>
                        <a:ea typeface="Cambria Math"/>
                      </a:rPr>
                      <m:t>≅</m:t>
                    </m:r>
                  </m:oMath>
                </a14:m>
                <a:r>
                  <a:rPr lang="en-US" dirty="0" smtClean="0"/>
                  <a:t> </a:t>
                </a:r>
                <a:r>
                  <a:rPr lang="en-US" dirty="0" smtClean="0">
                    <a:latin typeface="Cambria Math"/>
                    <a:ea typeface="Cambria Math"/>
                  </a:rPr>
                  <a:t>∠F.</a:t>
                </a:r>
              </a:p>
              <a:p>
                <a:pPr lvl="1"/>
                <a:r>
                  <a:rPr lang="en-US" dirty="0" smtClean="0">
                    <a:latin typeface="Cambria Math"/>
                    <a:ea typeface="Cambria Math"/>
                  </a:rPr>
                  <a:t>The order of the letters matches up.</a:t>
                </a:r>
              </a:p>
              <a:p>
                <a:pPr lvl="1"/>
                <a:r>
                  <a:rPr lang="en-US" dirty="0" smtClean="0">
                    <a:latin typeface="Cambria Math"/>
                    <a:ea typeface="Cambria Math"/>
                  </a:rPr>
                  <a:t>If 2 angles of a triangle are congruent, then the other angle must be congruent, and the triangles are similar.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2996967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Proportional Segments</a:t>
            </a:r>
            <a:endParaRPr lang="en-US" dirty="0"/>
          </a:p>
        </p:txBody>
      </p:sp>
      <p:sp>
        <p:nvSpPr>
          <p:cNvPr id="3" name="Content Placeholder 2"/>
          <p:cNvSpPr>
            <a:spLocks noGrp="1"/>
          </p:cNvSpPr>
          <p:nvPr>
            <p:ph idx="1"/>
          </p:nvPr>
        </p:nvSpPr>
        <p:spPr/>
        <p:txBody>
          <a:bodyPr/>
          <a:lstStyle/>
          <a:p>
            <a:r>
              <a:rPr lang="en-US" dirty="0" smtClean="0"/>
              <a:t>Used with parallel lines/transversals</a:t>
            </a:r>
          </a:p>
          <a:p>
            <a:r>
              <a:rPr lang="en-US" dirty="0" smtClean="0"/>
              <a:t>Also used with similar triangles</a:t>
            </a:r>
          </a:p>
          <a:p>
            <a:r>
              <a:rPr lang="en-US" dirty="0" smtClean="0"/>
              <a:t>Set up a proportion </a:t>
            </a:r>
          </a:p>
          <a:p>
            <a:r>
              <a:rPr lang="en-US" dirty="0" smtClean="0"/>
              <a:t>Cross multiply</a:t>
            </a:r>
          </a:p>
          <a:p>
            <a:r>
              <a:rPr lang="en-US" dirty="0" smtClean="0"/>
              <a:t>Solve for x.</a:t>
            </a:r>
            <a:endParaRPr lang="en-US" dirty="0"/>
          </a:p>
        </p:txBody>
      </p:sp>
    </p:spTree>
    <p:extLst>
      <p:ext uri="{BB962C8B-B14F-4D97-AF65-F5344CB8AC3E}">
        <p14:creationId xmlns:p14="http://schemas.microsoft.com/office/powerpoint/2010/main" val="2050020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2-way tables</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671638"/>
            <a:ext cx="859155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61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Transformations</a:t>
            </a:r>
            <a:endParaRPr lang="en-US" dirty="0"/>
          </a:p>
        </p:txBody>
      </p:sp>
      <p:sp>
        <p:nvSpPr>
          <p:cNvPr id="3" name="Content Placeholder 2"/>
          <p:cNvSpPr>
            <a:spLocks noGrp="1"/>
          </p:cNvSpPr>
          <p:nvPr>
            <p:ph idx="1"/>
          </p:nvPr>
        </p:nvSpPr>
        <p:spPr/>
        <p:txBody>
          <a:bodyPr>
            <a:normAutofit fontScale="92500"/>
          </a:bodyPr>
          <a:lstStyle/>
          <a:p>
            <a:r>
              <a:rPr lang="en-US" dirty="0"/>
              <a:t>A </a:t>
            </a:r>
            <a:r>
              <a:rPr lang="en-US" b="1" dirty="0"/>
              <a:t>transformation</a:t>
            </a:r>
            <a:r>
              <a:rPr lang="en-US" dirty="0"/>
              <a:t> is a change in the size or position of a figure. </a:t>
            </a:r>
          </a:p>
          <a:p>
            <a:pPr lvl="0"/>
            <a:r>
              <a:rPr lang="en-US" dirty="0"/>
              <a:t>A </a:t>
            </a:r>
            <a:r>
              <a:rPr lang="en-US" b="1" dirty="0"/>
              <a:t>dilation</a:t>
            </a:r>
            <a:r>
              <a:rPr lang="en-US" dirty="0"/>
              <a:t> will change the size of a figure unless </a:t>
            </a:r>
            <a:br>
              <a:rPr lang="en-US" dirty="0"/>
            </a:br>
            <a:r>
              <a:rPr lang="en-US" dirty="0"/>
              <a:t>the scale factor is 1. </a:t>
            </a:r>
          </a:p>
          <a:p>
            <a:pPr lvl="0"/>
            <a:r>
              <a:rPr lang="en-US" dirty="0"/>
              <a:t>A </a:t>
            </a:r>
            <a:r>
              <a:rPr lang="en-US" b="1" dirty="0"/>
              <a:t>translation</a:t>
            </a:r>
            <a:r>
              <a:rPr lang="en-US" dirty="0"/>
              <a:t> will </a:t>
            </a:r>
            <a:r>
              <a:rPr lang="en-US" i="1" dirty="0"/>
              <a:t>slide</a:t>
            </a:r>
            <a:r>
              <a:rPr lang="en-US" dirty="0"/>
              <a:t> the figure horizontally </a:t>
            </a:r>
            <a:br>
              <a:rPr lang="en-US" dirty="0"/>
            </a:br>
            <a:r>
              <a:rPr lang="en-US" dirty="0"/>
              <a:t>and/or vertically.</a:t>
            </a:r>
          </a:p>
          <a:p>
            <a:pPr lvl="0"/>
            <a:r>
              <a:rPr lang="en-US" dirty="0"/>
              <a:t>A </a:t>
            </a:r>
            <a:r>
              <a:rPr lang="en-US" b="1" dirty="0"/>
              <a:t>rotation</a:t>
            </a:r>
            <a:r>
              <a:rPr lang="en-US" dirty="0"/>
              <a:t> will </a:t>
            </a:r>
            <a:r>
              <a:rPr lang="en-US" i="1" dirty="0"/>
              <a:t>turn</a:t>
            </a:r>
            <a:r>
              <a:rPr lang="en-US" dirty="0"/>
              <a:t> the figure around the origin. </a:t>
            </a:r>
          </a:p>
          <a:p>
            <a:pPr lvl="0"/>
            <a:r>
              <a:rPr lang="en-US" dirty="0"/>
              <a:t>A </a:t>
            </a:r>
            <a:r>
              <a:rPr lang="en-US" b="1" dirty="0"/>
              <a:t>reflection</a:t>
            </a:r>
            <a:r>
              <a:rPr lang="en-US" dirty="0"/>
              <a:t> will </a:t>
            </a:r>
            <a:r>
              <a:rPr lang="en-US" i="1" dirty="0"/>
              <a:t>flip</a:t>
            </a:r>
            <a:r>
              <a:rPr lang="en-US" dirty="0"/>
              <a:t> the figure across an axis</a:t>
            </a:r>
            <a:r>
              <a:rPr lang="en-US" dirty="0" smtClean="0"/>
              <a:t>.</a:t>
            </a:r>
            <a:endParaRPr lang="en-US" dirty="0"/>
          </a:p>
        </p:txBody>
      </p:sp>
    </p:spTree>
    <p:extLst>
      <p:ext uri="{BB962C8B-B14F-4D97-AF65-F5344CB8AC3E}">
        <p14:creationId xmlns:p14="http://schemas.microsoft.com/office/powerpoint/2010/main" val="31537499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2-way tables</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47763"/>
            <a:ext cx="88582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6624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2-way tables</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600200"/>
            <a:ext cx="83915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6634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2-way tables</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143000"/>
            <a:ext cx="88487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201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2-way tables</a:t>
            </a:r>
            <a:endParaRPr lang="en-US" dirty="0"/>
          </a:p>
        </p:txBody>
      </p:sp>
      <p:sp>
        <p:nvSpPr>
          <p:cNvPr id="3" name="Content Placeholder 2"/>
          <p:cNvSpPr>
            <a:spLocks noGrp="1"/>
          </p:cNvSpPr>
          <p:nvPr>
            <p:ph idx="1"/>
          </p:nvPr>
        </p:nvSpPr>
        <p:spPr/>
        <p:txBody>
          <a:bodyPr/>
          <a:lstStyle/>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681163"/>
            <a:ext cx="860107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720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2-way tables</a:t>
            </a:r>
            <a:endParaRPr lang="en-US"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61988"/>
            <a:ext cx="88392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789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Transformations - Dilations</a:t>
            </a:r>
            <a:endParaRPr lang="en-US" dirty="0"/>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77748"/>
            <a:ext cx="8687491" cy="305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286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33978</TotalTime>
  <Words>2705</Words>
  <Application>Microsoft Office PowerPoint</Application>
  <PresentationFormat>On-screen Show (4:3)</PresentationFormat>
  <Paragraphs>423</Paragraphs>
  <Slides>84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Office Theme</vt:lpstr>
      <vt:lpstr>Document</vt:lpstr>
      <vt:lpstr>Equation</vt:lpstr>
      <vt:lpstr>8th Grade CRCT 2013</vt:lpstr>
      <vt:lpstr>Basic Skills</vt:lpstr>
      <vt:lpstr>How Do You Plot Points?</vt:lpstr>
      <vt:lpstr>Operations with Signed Numbers</vt:lpstr>
      <vt:lpstr>Rewriting Decimals</vt:lpstr>
      <vt:lpstr>Unit 1</vt:lpstr>
      <vt:lpstr>Transformations</vt:lpstr>
      <vt:lpstr>Transformations</vt:lpstr>
      <vt:lpstr>Transformations - Dilations</vt:lpstr>
      <vt:lpstr>Transformations</vt:lpstr>
      <vt:lpstr>Parallel Lines</vt:lpstr>
      <vt:lpstr>Angles</vt:lpstr>
      <vt:lpstr>Triangle Angle Sum</vt:lpstr>
      <vt:lpstr>Unit 2</vt:lpstr>
      <vt:lpstr>Solving Equations</vt:lpstr>
      <vt:lpstr>Exponent Rules Song When you multiply like bases, you add the exponents and the base stays the same When you divide like bases, you subtract the exponents and the base stays the same. Power to a power, multiply the powers and the base stays the same Zero exponent, the answer is 1 and the base goes away Negative Exponent, send it to the bottom, now you have a fraction and the base stays the same!</vt:lpstr>
      <vt:lpstr>Exponent Rules</vt:lpstr>
      <vt:lpstr>Exponent Computation</vt:lpstr>
      <vt:lpstr>Scientific Notation</vt:lpstr>
      <vt:lpstr>Scientific Notation</vt:lpstr>
      <vt:lpstr>Square Roots</vt:lpstr>
      <vt:lpstr>Radicals</vt:lpstr>
      <vt:lpstr>Rational/ Irrational Numbers Rational numbers can be written as a fraction</vt:lpstr>
      <vt:lpstr>Rational/ Irrational Numbers Another way to think about it: ALL Rational numbers repeat eventually.</vt:lpstr>
      <vt:lpstr>Unit 3</vt:lpstr>
      <vt:lpstr>PowerPoint Presentation</vt:lpstr>
      <vt:lpstr>Pythagorean Theorem</vt:lpstr>
      <vt:lpstr>Pythagorean Theorem</vt:lpstr>
      <vt:lpstr>Solving Equations (Multiple Choice)</vt:lpstr>
      <vt:lpstr>Solving Equations (Multiple Choice)</vt:lpstr>
      <vt:lpstr>Unit 4</vt:lpstr>
      <vt:lpstr>Functions</vt:lpstr>
      <vt:lpstr>Functions – One output for each input Think about a drink machine!</vt:lpstr>
      <vt:lpstr>Functions – One output for each input Look at the x value (first number of each pair) If it repeats, it is Not a function! </vt:lpstr>
      <vt:lpstr>Functions – One output for each input Think about a drink machine!</vt:lpstr>
      <vt:lpstr>Unit 5</vt:lpstr>
      <vt:lpstr>Slope Do the Robot Dance  (Start with your left hand)</vt:lpstr>
      <vt:lpstr>Finding slope of a line</vt:lpstr>
      <vt:lpstr>Finding slope of a line</vt:lpstr>
      <vt:lpstr>Writing the equation of a line</vt:lpstr>
      <vt:lpstr>Finding slope and y-intercept from equation in slope-intercept form</vt:lpstr>
      <vt:lpstr>Linear vs. Non-Linear Graphs</vt:lpstr>
      <vt:lpstr>Linear vs. Nonlinear equations</vt:lpstr>
      <vt:lpstr>Linear vs. Nonlinear Tables</vt:lpstr>
      <vt:lpstr>Linear vs. Nonlinear Descriptions</vt:lpstr>
      <vt:lpstr>Unit 6</vt:lpstr>
      <vt:lpstr>Scatter Plots</vt:lpstr>
      <vt:lpstr>Scatter Plots</vt:lpstr>
      <vt:lpstr>Unit 7</vt:lpstr>
      <vt:lpstr>Systems of Equations</vt:lpstr>
      <vt:lpstr>Systems of Equations</vt:lpstr>
      <vt:lpstr>Level 2 Concepts (If proficient in level 1 concepts)</vt:lpstr>
      <vt:lpstr>Writing Linear Equations</vt:lpstr>
      <vt:lpstr>Systems of Equations</vt:lpstr>
      <vt:lpstr>Inequalities (Transition Standard)</vt:lpstr>
      <vt:lpstr>Cubed Roots</vt:lpstr>
      <vt:lpstr>Line of Best Fit</vt:lpstr>
      <vt:lpstr>PowerPoint Presentation</vt:lpstr>
      <vt:lpstr>Triangles</vt:lpstr>
      <vt:lpstr>Volume of Cone</vt:lpstr>
      <vt:lpstr>Pythagorean Theorem</vt:lpstr>
      <vt:lpstr>Pythagorean Theorem – 3D</vt:lpstr>
      <vt:lpstr>PowerPoint Presentation</vt:lpstr>
      <vt:lpstr>Scientific Notation Computation</vt:lpstr>
      <vt:lpstr>Equations</vt:lpstr>
      <vt:lpstr>Solving Equations</vt:lpstr>
      <vt:lpstr>Solving Equations</vt:lpstr>
      <vt:lpstr>Functions</vt:lpstr>
      <vt:lpstr>Functions</vt:lpstr>
      <vt:lpstr>Slope</vt:lpstr>
      <vt:lpstr>Graphing Equations</vt:lpstr>
      <vt:lpstr>Slopes and Intercepts</vt:lpstr>
      <vt:lpstr>Writing Equations</vt:lpstr>
      <vt:lpstr>Parallel &amp; Perpendicular</vt:lpstr>
      <vt:lpstr>Probability (Transition Standard)</vt:lpstr>
      <vt:lpstr>Congruent Figures</vt:lpstr>
      <vt:lpstr>Similar Triangles</vt:lpstr>
      <vt:lpstr>Proportional Segments</vt:lpstr>
      <vt:lpstr>2-way tables</vt:lpstr>
      <vt:lpstr>2-way tables</vt:lpstr>
      <vt:lpstr>2-way tables</vt:lpstr>
      <vt:lpstr>2-way tables</vt:lpstr>
      <vt:lpstr>2-way tables</vt:lpstr>
      <vt:lpstr>2-way tables</vt:lpstr>
    </vt:vector>
  </TitlesOfParts>
  <Company>GCPS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Annual Review</dc:title>
  <dc:creator>e200001698</dc:creator>
  <cp:lastModifiedBy>Sam's Club</cp:lastModifiedBy>
  <cp:revision>75</cp:revision>
  <cp:lastPrinted>2012-03-16T01:36:25Z</cp:lastPrinted>
  <dcterms:created xsi:type="dcterms:W3CDTF">2008-04-03T11:59:45Z</dcterms:created>
  <dcterms:modified xsi:type="dcterms:W3CDTF">2013-09-16T00:14:46Z</dcterms:modified>
</cp:coreProperties>
</file>